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57" r:id="rId4"/>
    <p:sldId id="258" r:id="rId5"/>
    <p:sldId id="294" r:id="rId6"/>
    <p:sldId id="266" r:id="rId7"/>
    <p:sldId id="291" r:id="rId8"/>
    <p:sldId id="295" r:id="rId9"/>
    <p:sldId id="296" r:id="rId10"/>
    <p:sldId id="268" r:id="rId11"/>
    <p:sldId id="298" r:id="rId12"/>
    <p:sldId id="299" r:id="rId13"/>
    <p:sldId id="300" r:id="rId14"/>
    <p:sldId id="302" r:id="rId15"/>
    <p:sldId id="303" r:id="rId16"/>
    <p:sldId id="304" r:id="rId17"/>
    <p:sldId id="305" r:id="rId18"/>
    <p:sldId id="306" r:id="rId19"/>
    <p:sldId id="310" r:id="rId20"/>
    <p:sldId id="309" r:id="rId21"/>
    <p:sldId id="30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562"/>
    <a:srgbClr val="04B9D9"/>
    <a:srgbClr val="29BA86"/>
    <a:srgbClr val="29BB89"/>
    <a:srgbClr val="FFFFFF"/>
    <a:srgbClr val="3F728A"/>
    <a:srgbClr val="179D96"/>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15/07/2022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15/07/2022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svg"/><Relationship Id="rId7" Type="http://schemas.openxmlformats.org/officeDocument/2006/relationships/hyperlink" Target="https://dycle.org/en"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4.svg"/><Relationship Id="rId7" Type="http://schemas.openxmlformats.org/officeDocument/2006/relationships/hyperlink" Target="https://dycle.org/en"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4.svg"/><Relationship Id="rId7" Type="http://schemas.openxmlformats.org/officeDocument/2006/relationships/hyperlink" Target="https://dycle.org/en"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svg"/><Relationship Id="rId7" Type="http://schemas.openxmlformats.org/officeDocument/2006/relationships/hyperlink" Target="https://www.retalhar.com.br/"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svg"/><Relationship Id="rId7" Type="http://schemas.openxmlformats.org/officeDocument/2006/relationships/hyperlink" Target="https://www.retalhar.com.br/"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svg"/><Relationship Id="rId7" Type="http://schemas.openxmlformats.org/officeDocument/2006/relationships/hyperlink" Target="https://www.retalhar.com.br/"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4.svg"/><Relationship Id="rId7" Type="http://schemas.openxmlformats.org/officeDocument/2006/relationships/hyperlink" Target="https://energy4all.co.uk/"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4.svg"/><Relationship Id="rId7" Type="http://schemas.openxmlformats.org/officeDocument/2006/relationships/hyperlink" Target="https://energy4all.co.uk/"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4.svg"/><Relationship Id="rId7" Type="http://schemas.openxmlformats.org/officeDocument/2006/relationships/hyperlink" Target="https://energy4all.co.uk/"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3" Type="http://schemas.openxmlformats.org/officeDocument/2006/relationships/image" Target="../media/image14.svg"/><Relationship Id="rId7" Type="http://schemas.openxmlformats.org/officeDocument/2006/relationships/hyperlink" Target="https://energy4all.co.uk/" TargetMode="External"/><Relationship Id="rId12" Type="http://schemas.openxmlformats.org/officeDocument/2006/relationships/image" Target="../media/image20.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9.jp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303013" y="4760111"/>
            <a:ext cx="5585974" cy="937304"/>
          </a:xfrm>
        </p:spPr>
        <p:txBody>
          <a:bodyPr>
            <a:noAutofit/>
          </a:bodyPr>
          <a:lstStyle/>
          <a:p>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In-service Training Programme</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Module 4: Best practices on Circular Economy and Social Entrepreneurship– PPT3</a:t>
            </a: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QUESTIONS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643395"/>
            <a:ext cx="10588248" cy="1569660"/>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How do they involve the local community?</a:t>
            </a:r>
          </a:p>
          <a:p>
            <a:r>
              <a:rPr lang="en-IE" sz="2400" dirty="0">
                <a:latin typeface="Segoe UI" panose="020B0502040204020203" pitchFamily="34" charset="0"/>
                <a:ea typeface="Source Sans Pro" panose="020B0503030403020204" pitchFamily="34" charset="0"/>
                <a:cs typeface="Segoe UI" panose="020B0502040204020203" pitchFamily="34" charset="0"/>
              </a:rPr>
              <a:t>Why is it a social enterprise?</a:t>
            </a:r>
          </a:p>
          <a:p>
            <a:r>
              <a:rPr lang="en-IE" sz="2400" dirty="0">
                <a:latin typeface="Segoe UI" panose="020B0502040204020203" pitchFamily="34" charset="0"/>
                <a:ea typeface="Source Sans Pro" panose="020B0503030403020204" pitchFamily="34" charset="0"/>
                <a:cs typeface="Segoe UI" panose="020B0502040204020203" pitchFamily="34" charset="0"/>
              </a:rPr>
              <a:t>How do they apply the circular economy?</a:t>
            </a:r>
          </a:p>
          <a:p>
            <a:r>
              <a:rPr lang="en-IE" sz="2400" dirty="0">
                <a:latin typeface="Segoe UI" panose="020B0502040204020203" pitchFamily="34" charset="0"/>
                <a:ea typeface="Source Sans Pro" panose="020B0503030403020204" pitchFamily="34" charset="0"/>
                <a:cs typeface="Segoe UI" panose="020B0502040204020203" pitchFamily="34" charset="0"/>
              </a:rPr>
              <a:t>What other benefits have this system?</a:t>
            </a:r>
          </a:p>
        </p:txBody>
      </p:sp>
    </p:spTree>
    <p:extLst>
      <p:ext uri="{BB962C8B-B14F-4D97-AF65-F5344CB8AC3E}">
        <p14:creationId xmlns:p14="http://schemas.microsoft.com/office/powerpoint/2010/main" val="185234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1569660"/>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Good practice: Resource recovery</a:t>
            </a:r>
          </a:p>
          <a:p>
            <a:endParaRPr lang="en-IE" sz="3200" b="1" dirty="0">
              <a:solidFill>
                <a:srgbClr val="29BB89"/>
              </a:solidFill>
              <a:latin typeface="Segoe UI" panose="020B0502040204020203" pitchFamily="34" charset="0"/>
              <a:cs typeface="Segoe UI" panose="020B0502040204020203" pitchFamily="34" charset="0"/>
            </a:endParaRPr>
          </a:p>
          <a:p>
            <a:r>
              <a:rPr lang="en-IE" sz="3200" b="1" dirty="0" err="1">
                <a:solidFill>
                  <a:srgbClr val="29BB89"/>
                </a:solidFill>
                <a:latin typeface="Segoe UI" panose="020B0502040204020203" pitchFamily="34" charset="0"/>
                <a:cs typeface="Segoe UI" panose="020B0502040204020203" pitchFamily="34" charset="0"/>
              </a:rPr>
              <a:t>Dycle</a:t>
            </a:r>
            <a:endParaRPr lang="en-IE" sz="3200" b="1" dirty="0">
              <a:solidFill>
                <a:srgbClr val="29BB89"/>
              </a:solidFill>
              <a:latin typeface="Segoe UI" panose="020B0502040204020203" pitchFamily="34" charset="0"/>
              <a:cs typeface="Segoe UI" panose="020B0502040204020203" pitchFamily="34" charset="0"/>
            </a:endParaRP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56971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Dycle</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(Berlin, Germany)</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346917" y="1844665"/>
            <a:ext cx="7178191" cy="1475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latin typeface="Segoe UI" panose="020B0502040204020203" pitchFamily="34" charset="0"/>
                <a:cs typeface="Segoe UI" panose="020B0502040204020203" pitchFamily="34" charset="0"/>
              </a:rPr>
              <a:t>DYCLE is a fundamentally new way of how baby diapers are to be produced, used and recycled, or rather upcycled, when they are no longer a waste but a nutrient for plants, transformed into fertile soil.</a:t>
            </a:r>
          </a:p>
          <a:p>
            <a:pPr marL="0" lvl="0" indent="0" algn="just" rtl="0">
              <a:spcBef>
                <a:spcPts val="0"/>
              </a:spcBef>
              <a:spcAft>
                <a:spcPts val="0"/>
              </a:spcAft>
              <a:buClr>
                <a:schemeClr val="dk1"/>
              </a:buClr>
              <a:buSzPts val="1100"/>
              <a:buFont typeface="Arial"/>
              <a:buNone/>
            </a:pPr>
            <a:endParaRPr lang="en-GB" sz="20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2000" dirty="0">
                <a:latin typeface="Segoe UI" panose="020B0502040204020203" pitchFamily="34" charset="0"/>
                <a:cs typeface="Segoe UI" panose="020B0502040204020203" pitchFamily="34" charset="0"/>
              </a:rPr>
              <a:t>The project will create small communities of around 100 families each living in the same neighbourhood, meeting regularly at the diapers distribution/collection points, planting fruit trees together, living their lives in a more connected way. We believe that many people’s small change in everyday life can bring bigger changes afoot – strengthening communities from the bottom up.</a:t>
            </a: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id="{6D76DA9A-93F3-4551-B9DA-02C2333EA41B}"/>
              </a:ext>
            </a:extLst>
          </p:cNvPr>
          <p:cNvSpPr txBox="1">
            <a:spLocks noGrp="1"/>
          </p:cNvSpPr>
          <p:nvPr/>
        </p:nvSpPr>
        <p:spPr>
          <a:xfrm>
            <a:off x="807572" y="1244276"/>
            <a:ext cx="3901570"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https://dycle.org/en</a:t>
            </a:r>
            <a:r>
              <a:rPr lang="en-GB" sz="2000" dirty="0">
                <a:solidFill>
                  <a:srgbClr val="04B9D9"/>
                </a:solidFill>
                <a:latin typeface="Grandview" panose="020B0502040204020203" pitchFamily="34" charset="0"/>
                <a:cs typeface="Arial" panose="020B0604020202020204" pitchFamily="34" charset="0"/>
              </a:rPr>
              <a:t> </a:t>
            </a:r>
          </a:p>
        </p:txBody>
      </p:sp>
      <p:pic>
        <p:nvPicPr>
          <p:cNvPr id="8" name="Imagen 7">
            <a:extLst>
              <a:ext uri="{FF2B5EF4-FFF2-40B4-BE49-F238E27FC236}">
                <a16:creationId xmlns:a16="http://schemas.microsoft.com/office/drawing/2014/main" id="{FD5FF353-E29C-4466-B5F6-7E3F04010DBF}"/>
              </a:ext>
            </a:extLst>
          </p:cNvPr>
          <p:cNvPicPr>
            <a:picLocks noChangeAspect="1"/>
          </p:cNvPicPr>
          <p:nvPr/>
        </p:nvPicPr>
        <p:blipFill rotWithShape="1">
          <a:blip r:embed="rId8"/>
          <a:srcRect l="14202" t="29217" r="70638" b="58018"/>
          <a:stretch/>
        </p:blipFill>
        <p:spPr>
          <a:xfrm>
            <a:off x="1369492" y="2715398"/>
            <a:ext cx="1848256" cy="875021"/>
          </a:xfrm>
          <a:prstGeom prst="rect">
            <a:avLst/>
          </a:prstGeom>
        </p:spPr>
      </p:pic>
    </p:spTree>
    <p:extLst>
      <p:ext uri="{BB962C8B-B14F-4D97-AF65-F5344CB8AC3E}">
        <p14:creationId xmlns:p14="http://schemas.microsoft.com/office/powerpoint/2010/main" val="263844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709141" y="1337766"/>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CHALLENGE</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558782" y="1654788"/>
            <a:ext cx="6815966" cy="1430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sz="1600" dirty="0">
                <a:latin typeface="Segoe UI" panose="020B0502040204020203" pitchFamily="34" charset="0"/>
                <a:cs typeface="Segoe UI" panose="020B0502040204020203" pitchFamily="34" charset="0"/>
              </a:rPr>
              <a:t>Disposable diapers are a known environmental hazard comprising up to 10% of household waste. Each child produces around 500kg of diaper waste in their first two and half years of life that translates into around 1400 litres of crude oil used for plastic components according to DYCLE’s estimations.</a:t>
            </a:r>
          </a:p>
          <a:p>
            <a:pPr marL="0" indent="0" algn="l">
              <a:buClr>
                <a:schemeClr val="dk1"/>
              </a:buClr>
              <a:buSzPts val="1100"/>
            </a:pPr>
            <a:r>
              <a:rPr lang="en-GB" sz="1600" dirty="0">
                <a:latin typeface="Segoe UI" panose="020B0502040204020203" pitchFamily="34" charset="0"/>
                <a:cs typeface="Segoe UI" panose="020B0502040204020203" pitchFamily="34" charset="0"/>
              </a:rPr>
              <a:t>The CO2 and methane gas footprints are high. Just the diapers impact is 500kg of CO2 emissions per child, without taking into account transportation, packaging and other.</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4709141" y="3777437"/>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S</a:t>
            </a:r>
            <a:r>
              <a:rPr lang="en-GB" b="1" dirty="0">
                <a:solidFill>
                  <a:srgbClr val="29BB89"/>
                </a:solidFill>
                <a:latin typeface="Segoe UI" panose="020B0502040204020203" pitchFamily="34" charset="0"/>
                <a:cs typeface="Segoe UI" panose="020B0502040204020203" pitchFamily="34" charset="0"/>
              </a:rPr>
              <a:t>OLUTION</a:t>
            </a: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4629496" y="4101801"/>
            <a:ext cx="6815966" cy="2380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DYCLE supports parents who want to take a sustainable approach by using compostable diapers, through a diapers collection system and converting diapers waste into black soil, which will subsequently be used for growing trees and plants locally. As a diaper is full of baby waste, it contains excellent nutrients in a form of phosphates and nitrogen, and it degrades into hygienic and fertile black earth.</a:t>
            </a:r>
          </a:p>
          <a:p>
            <a:pPr marL="0" lvl="0" indent="0" algn="l" rtl="0">
              <a:spcBef>
                <a:spcPts val="0"/>
              </a:spcBef>
              <a:spcAft>
                <a:spcPts val="0"/>
              </a:spcAft>
              <a:buClr>
                <a:schemeClr val="dk1"/>
              </a:buClr>
              <a:buSzPts val="1100"/>
              <a:buFont typeface="Arial"/>
              <a:buNone/>
            </a:pPr>
            <a:endParaRPr lang="en-GB" sz="1600" dirty="0">
              <a:latin typeface="Segoe UI" panose="020B0502040204020203"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Harvest from the trees could be procured for baby food and juice production, thus closing the nutrients and materials cycle of baby diapers. </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4495949" y="1399273"/>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4466232" y="3867499"/>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6" name="Google Shape;868;p37">
            <a:extLst>
              <a:ext uri="{FF2B5EF4-FFF2-40B4-BE49-F238E27FC236}">
                <a16:creationId xmlns:a16="http://schemas.microsoft.com/office/drawing/2014/main" id="{81329C2B-B94F-4DE9-9ABA-883385D20C21}"/>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Dycle</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(Berlin, Germany)</a:t>
            </a:r>
          </a:p>
        </p:txBody>
      </p:sp>
      <p:sp>
        <p:nvSpPr>
          <p:cNvPr id="17" name="Google Shape;877;p37">
            <a:extLst>
              <a:ext uri="{FF2B5EF4-FFF2-40B4-BE49-F238E27FC236}">
                <a16:creationId xmlns:a16="http://schemas.microsoft.com/office/drawing/2014/main" id="{C692101B-A6E5-4A7E-AED2-EA3D6800C57D}"/>
              </a:ext>
            </a:extLst>
          </p:cNvPr>
          <p:cNvSpPr txBox="1">
            <a:spLocks noGrp="1"/>
          </p:cNvSpPr>
          <p:nvPr/>
        </p:nvSpPr>
        <p:spPr>
          <a:xfrm>
            <a:off x="807572" y="1244276"/>
            <a:ext cx="287846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https://dycle.org/en</a:t>
            </a:r>
            <a:r>
              <a:rPr lang="en-GB" sz="2000" dirty="0">
                <a:solidFill>
                  <a:srgbClr val="04B9D9"/>
                </a:solidFill>
                <a:latin typeface="Grandview" panose="020B0502040204020203" pitchFamily="34" charset="0"/>
                <a:cs typeface="Arial" panose="020B0604020202020204" pitchFamily="34" charset="0"/>
              </a:rPr>
              <a:t> </a:t>
            </a:r>
          </a:p>
        </p:txBody>
      </p:sp>
      <p:pic>
        <p:nvPicPr>
          <p:cNvPr id="6" name="Imagen 5" descr="Diagrama&#10;&#10;Descripción generada automáticamente">
            <a:extLst>
              <a:ext uri="{FF2B5EF4-FFF2-40B4-BE49-F238E27FC236}">
                <a16:creationId xmlns:a16="http://schemas.microsoft.com/office/drawing/2014/main" id="{A99F9BC3-55ED-45F1-94A3-062C6B1D76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342" y="2446129"/>
            <a:ext cx="3718794" cy="2702060"/>
          </a:xfrm>
          <a:prstGeom prst="rect">
            <a:avLst/>
          </a:prstGeom>
        </p:spPr>
      </p:pic>
    </p:spTree>
    <p:extLst>
      <p:ext uri="{BB962C8B-B14F-4D97-AF65-F5344CB8AC3E}">
        <p14:creationId xmlns:p14="http://schemas.microsoft.com/office/powerpoint/2010/main" val="422612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709141" y="1689459"/>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ESTIMATIONS</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25265" y="1966530"/>
            <a:ext cx="6815966" cy="8781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sz="1600" dirty="0">
                <a:latin typeface="Segoe UI" panose="020B0502040204020203" pitchFamily="34" charset="0"/>
                <a:cs typeface="Segoe UI" panose="020B0502040204020203" pitchFamily="34" charset="0"/>
              </a:rPr>
              <a:t>DYCLE estimates that a 1000kg of black earth can be produced from one year’s supply of diapers from a single child.</a:t>
            </a:r>
          </a:p>
          <a:p>
            <a:pPr marL="0" indent="0" algn="l">
              <a:buClr>
                <a:schemeClr val="dk1"/>
              </a:buClr>
              <a:buSzPts val="1100"/>
            </a:pPr>
            <a:endParaRPr lang="en-GB" sz="1600" dirty="0">
              <a:latin typeface="Segoe UI" panose="020B0502040204020203" pitchFamily="34" charset="0"/>
              <a:cs typeface="Segoe UI" panose="020B0502040204020203" pitchFamily="34" charset="0"/>
            </a:endParaRPr>
          </a:p>
          <a:p>
            <a:pPr marL="0" indent="0" algn="l">
              <a:buClr>
                <a:schemeClr val="dk1"/>
              </a:buClr>
              <a:buSzPts val="1100"/>
            </a:pPr>
            <a:r>
              <a:rPr lang="en-GB" sz="1600" dirty="0">
                <a:latin typeface="Segoe UI" panose="020B0502040204020203" pitchFamily="34" charset="0"/>
                <a:cs typeface="Segoe UI" panose="020B0502040204020203" pitchFamily="34" charset="0"/>
              </a:rPr>
              <a:t>Watch the video in the website!</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4709141" y="3707097"/>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BABIES HEALTH</a:t>
            </a:r>
            <a:endParaRPr lang="en-GB" b="1" dirty="0">
              <a:solidFill>
                <a:srgbClr val="29BB89"/>
              </a:solidFill>
              <a:latin typeface="Segoe UI" panose="020B0502040204020203"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4629496" y="4101801"/>
            <a:ext cx="6815966" cy="2380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Their first concern is health of the babies. That is why we have strict criteria for the diaper materials  (e.g. Non-chemically treated absorption material, Non food source, 100% renewable source, non-irritant). At the same time we studied carefully how these materials could support the fertilizing top soil quality in the end. When we realized that there was no diaper available in the market that met our criteria, we decided to combine our extensive search for materials into a product design that generates an extraordinarily rich soil.</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4495949" y="1750966"/>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4466232" y="3797159"/>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6" name="Google Shape;868;p37">
            <a:extLst>
              <a:ext uri="{FF2B5EF4-FFF2-40B4-BE49-F238E27FC236}">
                <a16:creationId xmlns:a16="http://schemas.microsoft.com/office/drawing/2014/main" id="{81329C2B-B94F-4DE9-9ABA-883385D20C21}"/>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Dycle</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(Berlin, Germany)</a:t>
            </a:r>
          </a:p>
        </p:txBody>
      </p:sp>
      <p:sp>
        <p:nvSpPr>
          <p:cNvPr id="17" name="Google Shape;877;p37">
            <a:extLst>
              <a:ext uri="{FF2B5EF4-FFF2-40B4-BE49-F238E27FC236}">
                <a16:creationId xmlns:a16="http://schemas.microsoft.com/office/drawing/2014/main" id="{C692101B-A6E5-4A7E-AED2-EA3D6800C57D}"/>
              </a:ext>
            </a:extLst>
          </p:cNvPr>
          <p:cNvSpPr txBox="1">
            <a:spLocks noGrp="1"/>
          </p:cNvSpPr>
          <p:nvPr/>
        </p:nvSpPr>
        <p:spPr>
          <a:xfrm>
            <a:off x="807572" y="1244276"/>
            <a:ext cx="287846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https://dycle.org/en</a:t>
            </a:r>
            <a:r>
              <a:rPr lang="en-GB" sz="2000" dirty="0">
                <a:solidFill>
                  <a:srgbClr val="04B9D9"/>
                </a:solidFill>
                <a:latin typeface="Grandview" panose="020B0502040204020203" pitchFamily="34" charset="0"/>
                <a:cs typeface="Arial" panose="020B0604020202020204" pitchFamily="34" charset="0"/>
              </a:rPr>
              <a:t> </a:t>
            </a:r>
          </a:p>
        </p:txBody>
      </p:sp>
      <p:pic>
        <p:nvPicPr>
          <p:cNvPr id="4" name="Imagen 3" descr="Imagen que contiene Diagrama&#10;&#10;Descripción generada automáticamente">
            <a:extLst>
              <a:ext uri="{FF2B5EF4-FFF2-40B4-BE49-F238E27FC236}">
                <a16:creationId xmlns:a16="http://schemas.microsoft.com/office/drawing/2014/main" id="{3B05282E-2C87-4BC3-B3D9-2DD250CA1F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860" y="2075687"/>
            <a:ext cx="3947620" cy="2827005"/>
          </a:xfrm>
          <a:prstGeom prst="rect">
            <a:avLst/>
          </a:prstGeom>
        </p:spPr>
      </p:pic>
    </p:spTree>
    <p:extLst>
      <p:ext uri="{BB962C8B-B14F-4D97-AF65-F5344CB8AC3E}">
        <p14:creationId xmlns:p14="http://schemas.microsoft.com/office/powerpoint/2010/main" val="334314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QUESTIONS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585385"/>
            <a:ext cx="10588248" cy="1200329"/>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How do they involve the local community?</a:t>
            </a:r>
          </a:p>
          <a:p>
            <a:r>
              <a:rPr lang="en-IE" sz="2400" dirty="0">
                <a:latin typeface="Segoe UI" panose="020B0502040204020203" pitchFamily="34" charset="0"/>
                <a:ea typeface="Source Sans Pro" panose="020B0503030403020204" pitchFamily="34" charset="0"/>
                <a:cs typeface="Segoe UI" panose="020B0502040204020203" pitchFamily="34" charset="0"/>
              </a:rPr>
              <a:t>How do they apply the circular economy?</a:t>
            </a:r>
          </a:p>
          <a:p>
            <a:r>
              <a:rPr lang="en-IE" sz="2400" dirty="0">
                <a:latin typeface="Segoe UI" panose="020B0502040204020203" pitchFamily="34" charset="0"/>
                <a:ea typeface="Source Sans Pro" panose="020B0503030403020204" pitchFamily="34" charset="0"/>
                <a:cs typeface="Segoe UI" panose="020B0502040204020203" pitchFamily="34" charset="0"/>
              </a:rPr>
              <a:t>What can be their social and environmental impact?</a:t>
            </a:r>
          </a:p>
        </p:txBody>
      </p:sp>
    </p:spTree>
    <p:extLst>
      <p:ext uri="{BB962C8B-B14F-4D97-AF65-F5344CB8AC3E}">
        <p14:creationId xmlns:p14="http://schemas.microsoft.com/office/powerpoint/2010/main" val="538217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1569660"/>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Good practice: </a:t>
            </a:r>
            <a:r>
              <a:rPr lang="en-IE" sz="3200"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Textil</a:t>
            </a:r>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recovery</a:t>
            </a:r>
          </a:p>
          <a:p>
            <a:endParaRPr lang="en-IE" sz="3200" b="1" dirty="0">
              <a:solidFill>
                <a:srgbClr val="29BB89"/>
              </a:solidFill>
              <a:latin typeface="Segoe UI" panose="020B0502040204020203" pitchFamily="34" charset="0"/>
              <a:cs typeface="Segoe UI" panose="020B0502040204020203" pitchFamily="34" charset="0"/>
            </a:endParaRPr>
          </a:p>
          <a:p>
            <a:r>
              <a:rPr lang="en-IE" sz="3200" b="1" dirty="0" err="1">
                <a:solidFill>
                  <a:srgbClr val="29BB89"/>
                </a:solidFill>
                <a:latin typeface="Segoe UI" panose="020B0502040204020203" pitchFamily="34" charset="0"/>
                <a:cs typeface="Segoe UI" panose="020B0502040204020203" pitchFamily="34" charset="0"/>
              </a:rPr>
              <a:t>Retalhar</a:t>
            </a:r>
            <a:r>
              <a:rPr lang="en-IE" sz="3200" b="1" dirty="0">
                <a:solidFill>
                  <a:srgbClr val="29BB89"/>
                </a:solidFill>
                <a:latin typeface="Segoe UI" panose="020B0502040204020203" pitchFamily="34" charset="0"/>
                <a:cs typeface="Segoe UI" panose="020B0502040204020203" pitchFamily="34" charset="0"/>
              </a:rPr>
              <a:t> (São Paulo, Brazil)</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22196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Retalhar</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(São Paulo, Brazil)</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472503" y="2161089"/>
            <a:ext cx="7178191" cy="1475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800" dirty="0" err="1">
                <a:latin typeface="Segoe UI" panose="020B0502040204020203" pitchFamily="34" charset="0"/>
                <a:cs typeface="Segoe UI" panose="020B0502040204020203" pitchFamily="34" charset="0"/>
              </a:rPr>
              <a:t>Retalhar</a:t>
            </a:r>
            <a:r>
              <a:rPr lang="en-GB" sz="1800" dirty="0">
                <a:latin typeface="Segoe UI" panose="020B0502040204020203" pitchFamily="34" charset="0"/>
                <a:cs typeface="Segoe UI" panose="020B0502040204020203" pitchFamily="34" charset="0"/>
              </a:rPr>
              <a:t> specialises in the reverse logistics of corporate uniforms and then refurbishing or repurposing them into new products. </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This is done on a contract basis to return the waste (or rather ‘resource’) back to the organisation that produced it in the first place.</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Through innovative services, they make the disposal of the company's professional uniforms a unique success story in the circular economy!</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id="{6D76DA9A-93F3-4551-B9DA-02C2333EA41B}"/>
              </a:ext>
            </a:extLst>
          </p:cNvPr>
          <p:cNvSpPr txBox="1">
            <a:spLocks noGrp="1"/>
          </p:cNvSpPr>
          <p:nvPr/>
        </p:nvSpPr>
        <p:spPr>
          <a:xfrm>
            <a:off x="807572" y="1244276"/>
            <a:ext cx="3901570"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https://www.retalhar.com.br/</a:t>
            </a:r>
            <a:r>
              <a:rPr lang="en-GB" sz="2000" dirty="0">
                <a:solidFill>
                  <a:srgbClr val="04B9D9"/>
                </a:solidFill>
                <a:latin typeface="Grandview" panose="020B0502040204020203" pitchFamily="34" charset="0"/>
                <a:cs typeface="Arial" panose="020B0604020202020204" pitchFamily="34" charset="0"/>
              </a:rPr>
              <a:t> </a:t>
            </a:r>
          </a:p>
        </p:txBody>
      </p:sp>
      <p:pic>
        <p:nvPicPr>
          <p:cNvPr id="5" name="Imagen 4" descr="Logotipo&#10;&#10;Descripción generada automáticamente">
            <a:extLst>
              <a:ext uri="{FF2B5EF4-FFF2-40B4-BE49-F238E27FC236}">
                <a16:creationId xmlns:a16="http://schemas.microsoft.com/office/drawing/2014/main" id="{0C8FB280-97E0-41C3-A3C8-584FBD4E06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17" y="2662858"/>
            <a:ext cx="3658406" cy="1196152"/>
          </a:xfrm>
          <a:prstGeom prst="rect">
            <a:avLst/>
          </a:prstGeom>
        </p:spPr>
      </p:pic>
      <p:sp>
        <p:nvSpPr>
          <p:cNvPr id="15" name="Google Shape;876;p37">
            <a:extLst>
              <a:ext uri="{FF2B5EF4-FFF2-40B4-BE49-F238E27FC236}">
                <a16:creationId xmlns:a16="http://schemas.microsoft.com/office/drawing/2014/main" id="{766BE5FE-A91B-486C-AE9B-CFB9C3CC5C93}"/>
              </a:ext>
            </a:extLst>
          </p:cNvPr>
          <p:cNvSpPr txBox="1">
            <a:spLocks noGrp="1"/>
          </p:cNvSpPr>
          <p:nvPr/>
        </p:nvSpPr>
        <p:spPr>
          <a:xfrm>
            <a:off x="4709141" y="1703526"/>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CIRCULAR ECONOMY BUSINESS MODEL</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6" name="Google Shape;883;p37">
            <a:extLst>
              <a:ext uri="{FF2B5EF4-FFF2-40B4-BE49-F238E27FC236}">
                <a16:creationId xmlns:a16="http://schemas.microsoft.com/office/drawing/2014/main" id="{0FF22C89-89EE-4D4B-960B-E6C1CCA7976C}"/>
              </a:ext>
            </a:extLst>
          </p:cNvPr>
          <p:cNvSpPr/>
          <p:nvPr/>
        </p:nvSpPr>
        <p:spPr>
          <a:xfrm>
            <a:off x="4495949" y="1765033"/>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1915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709141" y="1422170"/>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SOCIAL IMPACT</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538579" y="3187555"/>
            <a:ext cx="7002651" cy="1430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sz="1600" dirty="0">
                <a:latin typeface="Segoe UI" panose="020B0502040204020203" pitchFamily="34" charset="0"/>
                <a:cs typeface="Segoe UI" panose="020B0502040204020203" pitchFamily="34" charset="0"/>
              </a:rPr>
              <a:t>The uniforms are delivered to </a:t>
            </a:r>
            <a:r>
              <a:rPr lang="en-GB" sz="1600" dirty="0" err="1">
                <a:latin typeface="Segoe UI" panose="020B0502040204020203" pitchFamily="34" charset="0"/>
                <a:cs typeface="Segoe UI" panose="020B0502040204020203" pitchFamily="34" charset="0"/>
              </a:rPr>
              <a:t>Retalhar</a:t>
            </a:r>
            <a:r>
              <a:rPr lang="en-GB" sz="1600" dirty="0">
                <a:latin typeface="Segoe UI" panose="020B0502040204020203" pitchFamily="34" charset="0"/>
                <a:cs typeface="Segoe UI" panose="020B0502040204020203" pitchFamily="34" charset="0"/>
              </a:rPr>
              <a:t> who employ an ex-offender to triage the items and ensure things like company logos are secured (destroyed or returned) and then use a third party for laundry.</a:t>
            </a:r>
          </a:p>
          <a:p>
            <a:pPr marL="0" indent="0" algn="l">
              <a:buClr>
                <a:schemeClr val="dk1"/>
              </a:buClr>
              <a:buSzPts val="1100"/>
            </a:pPr>
            <a:endParaRPr lang="en-GB" sz="1600" dirty="0">
              <a:latin typeface="Segoe UI" panose="020B0502040204020203" pitchFamily="34" charset="0"/>
              <a:cs typeface="Segoe UI" panose="020B0502040204020203" pitchFamily="34" charset="0"/>
            </a:endParaRPr>
          </a:p>
          <a:p>
            <a:pPr marL="0" indent="0" algn="l">
              <a:buClr>
                <a:schemeClr val="dk1"/>
              </a:buClr>
              <a:buSzPts val="1100"/>
            </a:pPr>
            <a:r>
              <a:rPr lang="en-GB" sz="1600" dirty="0" err="1">
                <a:latin typeface="Segoe UI" panose="020B0502040204020203" pitchFamily="34" charset="0"/>
                <a:cs typeface="Segoe UI" panose="020B0502040204020203" pitchFamily="34" charset="0"/>
              </a:rPr>
              <a:t>Retalhar</a:t>
            </a:r>
            <a:r>
              <a:rPr lang="en-GB" sz="1600" dirty="0">
                <a:latin typeface="Segoe UI" panose="020B0502040204020203" pitchFamily="34" charset="0"/>
                <a:cs typeface="Segoe UI" panose="020B0502040204020203" pitchFamily="34" charset="0"/>
              </a:rPr>
              <a:t> then works with six women’s seamstress collectives to perform the refurbishing or repurposing. The collectives are typically enterprising women that have learned sewing skills from a weekend training course run by a local NGO, this, ensuring good regular income for the women.</a:t>
            </a:r>
          </a:p>
          <a:p>
            <a:pPr marL="0" indent="0" algn="l">
              <a:buClr>
                <a:schemeClr val="dk1"/>
              </a:buClr>
              <a:buSzPts val="1100"/>
            </a:pPr>
            <a:endParaRPr lang="en-GB" sz="1600" dirty="0">
              <a:latin typeface="Segoe UI" panose="020B0502040204020203" pitchFamily="34" charset="0"/>
              <a:cs typeface="Segoe UI" panose="020B0502040204020203" pitchFamily="34" charset="0"/>
            </a:endParaRPr>
          </a:p>
          <a:p>
            <a:pPr marL="0" indent="0" algn="l">
              <a:buClr>
                <a:schemeClr val="dk1"/>
              </a:buClr>
              <a:buSzPts val="1100"/>
            </a:pPr>
            <a:r>
              <a:rPr lang="en-GB" sz="1600" dirty="0">
                <a:latin typeface="Segoe UI" panose="020B0502040204020203" pitchFamily="34" charset="0"/>
                <a:cs typeface="Segoe UI" panose="020B0502040204020203" pitchFamily="34" charset="0"/>
              </a:rPr>
              <a:t>They contribute to achieving the following Sustainable Development Goals:</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4495949" y="1483677"/>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8" name="Google Shape;868;p37">
            <a:extLst>
              <a:ext uri="{FF2B5EF4-FFF2-40B4-BE49-F238E27FC236}">
                <a16:creationId xmlns:a16="http://schemas.microsoft.com/office/drawing/2014/main" id="{064B2FBD-0B3F-4480-8490-6A26018549FA}"/>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Retalhar</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(São Paulo, Brazil)</a:t>
            </a:r>
          </a:p>
        </p:txBody>
      </p:sp>
      <p:sp>
        <p:nvSpPr>
          <p:cNvPr id="21" name="Google Shape;877;p37">
            <a:extLst>
              <a:ext uri="{FF2B5EF4-FFF2-40B4-BE49-F238E27FC236}">
                <a16:creationId xmlns:a16="http://schemas.microsoft.com/office/drawing/2014/main" id="{50282E89-3721-4359-831E-0880F68264A1}"/>
              </a:ext>
            </a:extLst>
          </p:cNvPr>
          <p:cNvSpPr txBox="1">
            <a:spLocks noGrp="1"/>
          </p:cNvSpPr>
          <p:nvPr/>
        </p:nvSpPr>
        <p:spPr>
          <a:xfrm>
            <a:off x="807572" y="1244276"/>
            <a:ext cx="347330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https://www.retalhar.com.br/</a:t>
            </a:r>
            <a:r>
              <a:rPr lang="en-GB" sz="2000" dirty="0">
                <a:solidFill>
                  <a:srgbClr val="04B9D9"/>
                </a:solidFill>
                <a:latin typeface="Grandview" panose="020B0502040204020203" pitchFamily="34" charset="0"/>
                <a:cs typeface="Arial" panose="020B0604020202020204" pitchFamily="34" charset="0"/>
              </a:rPr>
              <a:t> </a:t>
            </a:r>
          </a:p>
        </p:txBody>
      </p:sp>
      <p:pic>
        <p:nvPicPr>
          <p:cNvPr id="22" name="Imagen 21" descr="Logotipo&#10;&#10;Descripción generada automáticamente">
            <a:extLst>
              <a:ext uri="{FF2B5EF4-FFF2-40B4-BE49-F238E27FC236}">
                <a16:creationId xmlns:a16="http://schemas.microsoft.com/office/drawing/2014/main" id="{68C14990-2019-4A4A-91F9-CA70A1D27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17" y="2662858"/>
            <a:ext cx="3658406" cy="1196152"/>
          </a:xfrm>
          <a:prstGeom prst="rect">
            <a:avLst/>
          </a:prstGeom>
        </p:spPr>
      </p:pic>
      <p:sp>
        <p:nvSpPr>
          <p:cNvPr id="23" name="CuadroTexto 22">
            <a:extLst>
              <a:ext uri="{FF2B5EF4-FFF2-40B4-BE49-F238E27FC236}">
                <a16:creationId xmlns:a16="http://schemas.microsoft.com/office/drawing/2014/main" id="{621A02E4-A024-4849-9890-83D54270A70A}"/>
              </a:ext>
            </a:extLst>
          </p:cNvPr>
          <p:cNvSpPr txBox="1"/>
          <p:nvPr/>
        </p:nvSpPr>
        <p:spPr>
          <a:xfrm>
            <a:off x="4538580" y="1699274"/>
            <a:ext cx="6196818" cy="1569660"/>
          </a:xfrm>
          <a:prstGeom prst="rect">
            <a:avLst/>
          </a:prstGeom>
          <a:noFill/>
        </p:spPr>
        <p:txBody>
          <a:bodyPr wrap="square">
            <a:spAutoFit/>
          </a:bodyPr>
          <a:lstStyle/>
          <a:p>
            <a:pPr>
              <a:buClr>
                <a:schemeClr val="dk1"/>
              </a:buClr>
              <a:buSzPts val="1100"/>
            </a:pPr>
            <a:r>
              <a:rPr lang="en-GB" sz="1600" dirty="0">
                <a:solidFill>
                  <a:schemeClr val="lt1"/>
                </a:solidFill>
                <a:latin typeface="Segoe UI" panose="020B0502040204020203" pitchFamily="34" charset="0"/>
                <a:cs typeface="Segoe UI" panose="020B0502040204020203" pitchFamily="34" charset="0"/>
                <a:sym typeface="Abel"/>
              </a:rPr>
              <a:t>For them it is a principle: if the structuring of responsible waste management generates work and income, let opportunities be created beyond the simple creation of jobs. They work in partnership with highly effective and efficient cooperatives, valuing and empowering entrepreneurs and workers whose initiatives contribute to human development. </a:t>
            </a:r>
          </a:p>
        </p:txBody>
      </p:sp>
      <p:pic>
        <p:nvPicPr>
          <p:cNvPr id="5" name="Imagen 4">
            <a:extLst>
              <a:ext uri="{FF2B5EF4-FFF2-40B4-BE49-F238E27FC236}">
                <a16:creationId xmlns:a16="http://schemas.microsoft.com/office/drawing/2014/main" id="{34FB8235-86FE-45AB-8EDC-DA8D726B1B3B}"/>
              </a:ext>
            </a:extLst>
          </p:cNvPr>
          <p:cNvPicPr>
            <a:picLocks noChangeAspect="1"/>
          </p:cNvPicPr>
          <p:nvPr/>
        </p:nvPicPr>
        <p:blipFill>
          <a:blip r:embed="rId9"/>
          <a:stretch>
            <a:fillRect/>
          </a:stretch>
        </p:blipFill>
        <p:spPr>
          <a:xfrm>
            <a:off x="5451227" y="5793661"/>
            <a:ext cx="5113610" cy="800151"/>
          </a:xfrm>
          <a:prstGeom prst="rect">
            <a:avLst/>
          </a:prstGeom>
        </p:spPr>
      </p:pic>
    </p:spTree>
    <p:extLst>
      <p:ext uri="{BB962C8B-B14F-4D97-AF65-F5344CB8AC3E}">
        <p14:creationId xmlns:p14="http://schemas.microsoft.com/office/powerpoint/2010/main" val="1695096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709141" y="1337766"/>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s-ES"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PURPOSE</a:t>
            </a:r>
            <a:endPar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558782" y="1654789"/>
            <a:ext cx="6815966" cy="67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sz="1600" dirty="0" err="1">
                <a:latin typeface="Segoe UI" panose="020B0502040204020203" pitchFamily="34" charset="0"/>
                <a:cs typeface="Segoe UI" panose="020B0502040204020203" pitchFamily="34" charset="0"/>
              </a:rPr>
              <a:t>Retalhar</a:t>
            </a:r>
            <a:r>
              <a:rPr lang="en-GB" sz="1600" dirty="0">
                <a:latin typeface="Segoe UI" panose="020B0502040204020203" pitchFamily="34" charset="0"/>
                <a:cs typeface="Segoe UI" panose="020B0502040204020203" pitchFamily="34" charset="0"/>
              </a:rPr>
              <a:t> integrates textile life by using waste reuse as a tool to enhance people.</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4591082" y="5089320"/>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VALUES</a:t>
            </a:r>
            <a:endParaRPr lang="en-GB" b="1" dirty="0">
              <a:solidFill>
                <a:srgbClr val="29BB89"/>
              </a:solidFill>
              <a:latin typeface="Segoe UI" panose="020B0502040204020203"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4558782" y="5386446"/>
            <a:ext cx="6815966" cy="7613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Restlessness, collaborative autonomy, transparency, high spirits and </a:t>
            </a:r>
            <a:r>
              <a:rPr lang="en-GB" sz="1600" dirty="0" err="1">
                <a:latin typeface="Segoe UI" panose="020B0502040204020203" pitchFamily="34" charset="0"/>
                <a:cs typeface="Segoe UI" panose="020B0502040204020203" pitchFamily="34" charset="0"/>
              </a:rPr>
              <a:t>trandisciplinarity</a:t>
            </a:r>
            <a:r>
              <a:rPr lang="en-GB" sz="1600" dirty="0">
                <a:latin typeface="Segoe UI" panose="020B0502040204020203" pitchFamily="34" charset="0"/>
                <a:cs typeface="Segoe UI" panose="020B0502040204020203" pitchFamily="34" charset="0"/>
              </a:rPr>
              <a:t>.</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4495949" y="1399273"/>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4373682" y="5193570"/>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8" name="Google Shape;868;p37">
            <a:extLst>
              <a:ext uri="{FF2B5EF4-FFF2-40B4-BE49-F238E27FC236}">
                <a16:creationId xmlns:a16="http://schemas.microsoft.com/office/drawing/2014/main" id="{064B2FBD-0B3F-4480-8490-6A26018549FA}"/>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Retalhar</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(São Paulo, Brazil)</a:t>
            </a:r>
          </a:p>
        </p:txBody>
      </p:sp>
      <p:sp>
        <p:nvSpPr>
          <p:cNvPr id="21" name="Google Shape;877;p37">
            <a:extLst>
              <a:ext uri="{FF2B5EF4-FFF2-40B4-BE49-F238E27FC236}">
                <a16:creationId xmlns:a16="http://schemas.microsoft.com/office/drawing/2014/main" id="{50282E89-3721-4359-831E-0880F68264A1}"/>
              </a:ext>
            </a:extLst>
          </p:cNvPr>
          <p:cNvSpPr txBox="1">
            <a:spLocks noGrp="1"/>
          </p:cNvSpPr>
          <p:nvPr/>
        </p:nvSpPr>
        <p:spPr>
          <a:xfrm>
            <a:off x="807572" y="1244276"/>
            <a:ext cx="3901570"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https://www.retalhar.com.br/</a:t>
            </a:r>
            <a:r>
              <a:rPr lang="en-GB" sz="2000" dirty="0">
                <a:solidFill>
                  <a:srgbClr val="04B9D9"/>
                </a:solidFill>
                <a:latin typeface="Grandview" panose="020B0502040204020203" pitchFamily="34" charset="0"/>
                <a:cs typeface="Arial" panose="020B0604020202020204" pitchFamily="34" charset="0"/>
              </a:rPr>
              <a:t> </a:t>
            </a:r>
          </a:p>
        </p:txBody>
      </p:sp>
      <p:pic>
        <p:nvPicPr>
          <p:cNvPr id="22" name="Imagen 21" descr="Logotipo&#10;&#10;Descripción generada automáticamente">
            <a:extLst>
              <a:ext uri="{FF2B5EF4-FFF2-40B4-BE49-F238E27FC236}">
                <a16:creationId xmlns:a16="http://schemas.microsoft.com/office/drawing/2014/main" id="{68C14990-2019-4A4A-91F9-CA70A1D27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417" y="2662858"/>
            <a:ext cx="3658406" cy="1196152"/>
          </a:xfrm>
          <a:prstGeom prst="rect">
            <a:avLst/>
          </a:prstGeom>
        </p:spPr>
      </p:pic>
      <p:sp>
        <p:nvSpPr>
          <p:cNvPr id="16" name="Google Shape;878;p37">
            <a:extLst>
              <a:ext uri="{FF2B5EF4-FFF2-40B4-BE49-F238E27FC236}">
                <a16:creationId xmlns:a16="http://schemas.microsoft.com/office/drawing/2014/main" id="{6C11166F-4BFB-47E1-B0D8-1468EB57C394}"/>
              </a:ext>
            </a:extLst>
          </p:cNvPr>
          <p:cNvSpPr txBox="1">
            <a:spLocks noGrp="1"/>
          </p:cNvSpPr>
          <p:nvPr/>
        </p:nvSpPr>
        <p:spPr>
          <a:xfrm>
            <a:off x="4588735" y="3609863"/>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VISION</a:t>
            </a:r>
            <a:endParaRPr lang="en-GB" b="1" dirty="0">
              <a:solidFill>
                <a:srgbClr val="29BB89"/>
              </a:solidFill>
              <a:latin typeface="Segoe UI" panose="020B0502040204020203" pitchFamily="34" charset="0"/>
              <a:cs typeface="Segoe UI" panose="020B0502040204020203" pitchFamily="34" charset="0"/>
            </a:endParaRPr>
          </a:p>
        </p:txBody>
      </p:sp>
      <p:sp>
        <p:nvSpPr>
          <p:cNvPr id="17" name="Google Shape;884;p37">
            <a:extLst>
              <a:ext uri="{FF2B5EF4-FFF2-40B4-BE49-F238E27FC236}">
                <a16:creationId xmlns:a16="http://schemas.microsoft.com/office/drawing/2014/main" id="{56C3A5F8-4195-4F14-9088-00BE527197A5}"/>
              </a:ext>
            </a:extLst>
          </p:cNvPr>
          <p:cNvSpPr/>
          <p:nvPr/>
        </p:nvSpPr>
        <p:spPr>
          <a:xfrm>
            <a:off x="4371335" y="3714113"/>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3" name="Google Shape;878;p37">
            <a:extLst>
              <a:ext uri="{FF2B5EF4-FFF2-40B4-BE49-F238E27FC236}">
                <a16:creationId xmlns:a16="http://schemas.microsoft.com/office/drawing/2014/main" id="{ECE6E7A1-E752-4AE6-BAD9-8BBE509CC7C6}"/>
              </a:ext>
            </a:extLst>
          </p:cNvPr>
          <p:cNvSpPr txBox="1">
            <a:spLocks noGrp="1"/>
          </p:cNvSpPr>
          <p:nvPr/>
        </p:nvSpPr>
        <p:spPr>
          <a:xfrm>
            <a:off x="4741134" y="2411769"/>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MISSION</a:t>
            </a:r>
            <a:endParaRPr lang="en-GB" b="1" dirty="0">
              <a:solidFill>
                <a:srgbClr val="29BB89"/>
              </a:solidFill>
              <a:latin typeface="Segoe UI" panose="020B0502040204020203" pitchFamily="34" charset="0"/>
              <a:cs typeface="Segoe UI" panose="020B0502040204020203" pitchFamily="34" charset="0"/>
            </a:endParaRPr>
          </a:p>
        </p:txBody>
      </p:sp>
      <p:sp>
        <p:nvSpPr>
          <p:cNvPr id="24" name="Google Shape;884;p37">
            <a:extLst>
              <a:ext uri="{FF2B5EF4-FFF2-40B4-BE49-F238E27FC236}">
                <a16:creationId xmlns:a16="http://schemas.microsoft.com/office/drawing/2014/main" id="{325B130A-AE0B-4B8D-A00D-B17DEE9BBD4D}"/>
              </a:ext>
            </a:extLst>
          </p:cNvPr>
          <p:cNvSpPr/>
          <p:nvPr/>
        </p:nvSpPr>
        <p:spPr>
          <a:xfrm>
            <a:off x="4523734" y="2516019"/>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5" name="Google Shape;877;p37">
            <a:extLst>
              <a:ext uri="{FF2B5EF4-FFF2-40B4-BE49-F238E27FC236}">
                <a16:creationId xmlns:a16="http://schemas.microsoft.com/office/drawing/2014/main" id="{6E9079EB-5FBC-422E-85C7-B0C074B22C11}"/>
              </a:ext>
            </a:extLst>
          </p:cNvPr>
          <p:cNvSpPr txBox="1">
            <a:spLocks noGrp="1"/>
          </p:cNvSpPr>
          <p:nvPr/>
        </p:nvSpPr>
        <p:spPr>
          <a:xfrm>
            <a:off x="4558782" y="2749608"/>
            <a:ext cx="6815966" cy="67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sz="1600" dirty="0">
                <a:latin typeface="Segoe UI" panose="020B0502040204020203" pitchFamily="34" charset="0"/>
                <a:cs typeface="Segoe UI" panose="020B0502040204020203" pitchFamily="34" charset="0"/>
              </a:rPr>
              <a:t>To enable the responsible management of textile waste through innovative and inclusive solutions, generating positive socio-environmental impact.</a:t>
            </a:r>
          </a:p>
        </p:txBody>
      </p:sp>
      <p:sp>
        <p:nvSpPr>
          <p:cNvPr id="26" name="Google Shape;877;p37">
            <a:extLst>
              <a:ext uri="{FF2B5EF4-FFF2-40B4-BE49-F238E27FC236}">
                <a16:creationId xmlns:a16="http://schemas.microsoft.com/office/drawing/2014/main" id="{6B9BB50B-8E0D-4153-9383-67C3F04F0DEA}"/>
              </a:ext>
            </a:extLst>
          </p:cNvPr>
          <p:cNvSpPr txBox="1">
            <a:spLocks noGrp="1"/>
          </p:cNvSpPr>
          <p:nvPr/>
        </p:nvSpPr>
        <p:spPr>
          <a:xfrm>
            <a:off x="4556435" y="3999962"/>
            <a:ext cx="6815966" cy="67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sz="1600" dirty="0">
                <a:latin typeface="Segoe UI" panose="020B0502040204020203" pitchFamily="34" charset="0"/>
                <a:cs typeface="Segoe UI" panose="020B0502040204020203" pitchFamily="34" charset="0"/>
              </a:rPr>
              <a:t>To be a reference in socio-environmental innovation in Latin America's textile chain until 2023, contributing so that all textile waste generated in the world has its useful life extended.</a:t>
            </a:r>
          </a:p>
        </p:txBody>
      </p:sp>
    </p:spTree>
    <p:extLst>
      <p:ext uri="{BB962C8B-B14F-4D97-AF65-F5344CB8AC3E}">
        <p14:creationId xmlns:p14="http://schemas.microsoft.com/office/powerpoint/2010/main" val="129279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Module 4: Contents</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6" name="Title 1">
            <a:extLst>
              <a:ext uri="{FF2B5EF4-FFF2-40B4-BE49-F238E27FC236}">
                <a16:creationId xmlns:a16="http://schemas.microsoft.com/office/drawing/2014/main"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18" name="Title 1">
            <a:extLst>
              <a:ext uri="{FF2B5EF4-FFF2-40B4-BE49-F238E27FC236}">
                <a16:creationId xmlns:a16="http://schemas.microsoft.com/office/drawing/2014/main" id="{933395C1-3FD2-4B24-A45A-28E0D999B1C4}"/>
              </a:ext>
            </a:extLst>
          </p:cNvPr>
          <p:cNvSpPr txBox="1">
            <a:spLocks/>
          </p:cNvSpPr>
          <p:nvPr/>
        </p:nvSpPr>
        <p:spPr>
          <a:xfrm>
            <a:off x="2251311" y="3917766"/>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3</a:t>
            </a:r>
          </a:p>
        </p:txBody>
      </p:sp>
      <p:sp>
        <p:nvSpPr>
          <p:cNvPr id="21" name="Title 1">
            <a:extLst>
              <a:ext uri="{FF2B5EF4-FFF2-40B4-BE49-F238E27FC236}">
                <a16:creationId xmlns:a16="http://schemas.microsoft.com/office/drawing/2014/main" id="{47567D2E-4A65-4757-8E71-5D385602F374}"/>
              </a:ext>
            </a:extLst>
          </p:cNvPr>
          <p:cNvSpPr txBox="1">
            <a:spLocks/>
          </p:cNvSpPr>
          <p:nvPr/>
        </p:nvSpPr>
        <p:spPr>
          <a:xfrm>
            <a:off x="3262907" y="3917766"/>
            <a:ext cx="7261149" cy="724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Good practices in energy sector and resources recovery: Energy4all, </a:t>
            </a:r>
            <a:r>
              <a:rPr kumimoji="0" lang="en-IE" sz="2400" b="1"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Dycle</a:t>
            </a:r>
            <a:r>
              <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 and </a:t>
            </a:r>
            <a:r>
              <a:rPr kumimoji="0" lang="en-IE" sz="2400" b="1"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Retalhar</a:t>
            </a:r>
            <a:endPar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b="19852"/>
          <a:stretch/>
        </p:blipFill>
        <p:spPr>
          <a:xfrm>
            <a:off x="1045611" y="0"/>
            <a:ext cx="897978" cy="464233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9" name="Title 1">
            <a:extLst>
              <a:ext uri="{FF2B5EF4-FFF2-40B4-BE49-F238E27FC236}">
                <a16:creationId xmlns:a16="http://schemas.microsoft.com/office/drawing/2014/main" id="{74A6C8F9-D67E-4AAE-862D-183CBC8F9633}"/>
              </a:ext>
            </a:extLst>
          </p:cNvPr>
          <p:cNvSpPr txBox="1">
            <a:spLocks/>
          </p:cNvSpPr>
          <p:nvPr/>
        </p:nvSpPr>
        <p:spPr>
          <a:xfrm>
            <a:off x="3262906" y="1471132"/>
            <a:ext cx="7261149" cy="657894"/>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Good practices in the food production sector: </a:t>
            </a:r>
            <a:r>
              <a:rPr kumimoji="0" lang="en-GB" sz="2400"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Espigoladors</a:t>
            </a: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 and </a:t>
            </a:r>
            <a:r>
              <a:rPr kumimoji="0" lang="en-GB" sz="2400"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Karakeleko</a:t>
            </a: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 Organic Farm</a:t>
            </a:r>
          </a:p>
        </p:txBody>
      </p:sp>
      <p:sp>
        <p:nvSpPr>
          <p:cNvPr id="22" name="Title 1">
            <a:extLst>
              <a:ext uri="{FF2B5EF4-FFF2-40B4-BE49-F238E27FC236}">
                <a16:creationId xmlns:a16="http://schemas.microsoft.com/office/drawing/2014/main" id="{02E5671D-A364-4697-AA1A-84A8FDC2320C}"/>
              </a:ext>
            </a:extLst>
          </p:cNvPr>
          <p:cNvSpPr txBox="1">
            <a:spLocks/>
          </p:cNvSpPr>
          <p:nvPr/>
        </p:nvSpPr>
        <p:spPr>
          <a:xfrm>
            <a:off x="3262907" y="2694448"/>
            <a:ext cx="7583284" cy="7345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Good practices </a:t>
            </a:r>
            <a:r>
              <a:rPr lang="en-GB" sz="2400">
                <a:solidFill>
                  <a:prstClr val="black">
                    <a:lumMod val="75000"/>
                    <a:lumOff val="25000"/>
                  </a:prstClr>
                </a:solidFill>
                <a:latin typeface="Segoe UI" panose="020B0502040204020203" pitchFamily="34" charset="0"/>
                <a:ea typeface="Source Sans Pro" panose="020B0503030403020204" pitchFamily="34" charset="0"/>
                <a:cs typeface="Segoe UI" panose="020B0502040204020203" pitchFamily="34" charset="0"/>
              </a:rPr>
              <a:t>of</a:t>
            </a:r>
            <a:r>
              <a:rPr kumimoji="0" lang="en-GB" sz="240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product as a service: Inwit and Repack</a:t>
            </a:r>
            <a:endPar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317793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8" name="Google Shape;868;p37">
            <a:extLst>
              <a:ext uri="{FF2B5EF4-FFF2-40B4-BE49-F238E27FC236}">
                <a16:creationId xmlns:a16="http://schemas.microsoft.com/office/drawing/2014/main" id="{87F22385-E665-4BD5-9CE3-7A9C918AD21C}"/>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err="1">
                <a:solidFill>
                  <a:srgbClr val="29BB89"/>
                </a:solidFill>
                <a:latin typeface="Segoe UI" panose="020B0502040204020203" pitchFamily="34" charset="0"/>
                <a:ea typeface="Source Sans Pro Bold" panose="020B0703030403020204" pitchFamily="34" charset="0"/>
                <a:cs typeface="Segoe UI" panose="020B0502040204020203" pitchFamily="34" charset="0"/>
              </a:rPr>
              <a:t>Retalhar</a:t>
            </a: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 (São Paulo, Brazil)</a:t>
            </a:r>
          </a:p>
        </p:txBody>
      </p:sp>
      <p:pic>
        <p:nvPicPr>
          <p:cNvPr id="4" name="Imagen 3">
            <a:extLst>
              <a:ext uri="{FF2B5EF4-FFF2-40B4-BE49-F238E27FC236}">
                <a16:creationId xmlns:a16="http://schemas.microsoft.com/office/drawing/2014/main" id="{29B95E00-5C47-47EE-9C17-69160B3C524C}"/>
              </a:ext>
            </a:extLst>
          </p:cNvPr>
          <p:cNvPicPr>
            <a:picLocks noChangeAspect="1"/>
          </p:cNvPicPr>
          <p:nvPr/>
        </p:nvPicPr>
        <p:blipFill>
          <a:blip r:embed="rId7"/>
          <a:stretch>
            <a:fillRect/>
          </a:stretch>
        </p:blipFill>
        <p:spPr>
          <a:xfrm>
            <a:off x="1426363" y="1296953"/>
            <a:ext cx="9833163" cy="4675528"/>
          </a:xfrm>
          <a:prstGeom prst="rect">
            <a:avLst/>
          </a:prstGeom>
        </p:spPr>
      </p:pic>
      <p:sp>
        <p:nvSpPr>
          <p:cNvPr id="6" name="CuadroTexto 5">
            <a:extLst>
              <a:ext uri="{FF2B5EF4-FFF2-40B4-BE49-F238E27FC236}">
                <a16:creationId xmlns:a16="http://schemas.microsoft.com/office/drawing/2014/main" id="{B54F5833-3812-4078-B9A2-19D94E335311}"/>
              </a:ext>
            </a:extLst>
          </p:cNvPr>
          <p:cNvSpPr txBox="1"/>
          <p:nvPr/>
        </p:nvSpPr>
        <p:spPr>
          <a:xfrm>
            <a:off x="3446585" y="2335641"/>
            <a:ext cx="6342442" cy="369332"/>
          </a:xfrm>
          <a:prstGeom prst="rect">
            <a:avLst/>
          </a:prstGeom>
          <a:solidFill>
            <a:srgbClr val="195562"/>
          </a:solidFill>
        </p:spPr>
        <p:txBody>
          <a:bodyPr wrap="none" rtlCol="0">
            <a:spAutoFit/>
          </a:bodyPr>
          <a:lstStyle/>
          <a:p>
            <a:r>
              <a:rPr lang="en-GB" dirty="0">
                <a:solidFill>
                  <a:schemeClr val="bg1"/>
                </a:solidFill>
              </a:rPr>
              <a:t>kg of professional uniforms are reused. More than 725,000 pieces</a:t>
            </a:r>
          </a:p>
        </p:txBody>
      </p:sp>
      <p:sp>
        <p:nvSpPr>
          <p:cNvPr id="16" name="CuadroTexto 15">
            <a:extLst>
              <a:ext uri="{FF2B5EF4-FFF2-40B4-BE49-F238E27FC236}">
                <a16:creationId xmlns:a16="http://schemas.microsoft.com/office/drawing/2014/main" id="{9CBFDDEB-05CF-4370-90EE-7741F6CEDEA1}"/>
              </a:ext>
            </a:extLst>
          </p:cNvPr>
          <p:cNvSpPr txBox="1"/>
          <p:nvPr/>
        </p:nvSpPr>
        <p:spPr>
          <a:xfrm>
            <a:off x="5118296" y="3050460"/>
            <a:ext cx="5938910" cy="923330"/>
          </a:xfrm>
          <a:prstGeom prst="rect">
            <a:avLst/>
          </a:prstGeom>
          <a:solidFill>
            <a:srgbClr val="195562"/>
          </a:solidFill>
        </p:spPr>
        <p:txBody>
          <a:bodyPr wrap="square" rtlCol="0">
            <a:spAutoFit/>
          </a:bodyPr>
          <a:lstStyle/>
          <a:p>
            <a:r>
              <a:rPr lang="en-GB" dirty="0">
                <a:solidFill>
                  <a:schemeClr val="bg1"/>
                </a:solidFill>
              </a:rPr>
              <a:t>We save landfill sites and the burden on natural resources by reusing a volume of waste equivalent to that taken up by 482 cars.</a:t>
            </a:r>
          </a:p>
        </p:txBody>
      </p:sp>
      <p:sp>
        <p:nvSpPr>
          <p:cNvPr id="20" name="CuadroTexto 19">
            <a:extLst>
              <a:ext uri="{FF2B5EF4-FFF2-40B4-BE49-F238E27FC236}">
                <a16:creationId xmlns:a16="http://schemas.microsoft.com/office/drawing/2014/main" id="{FE714C85-C452-4098-900D-E4C9DBA65992}"/>
              </a:ext>
            </a:extLst>
          </p:cNvPr>
          <p:cNvSpPr txBox="1"/>
          <p:nvPr/>
        </p:nvSpPr>
        <p:spPr>
          <a:xfrm>
            <a:off x="3126545" y="4698114"/>
            <a:ext cx="3119510" cy="923330"/>
          </a:xfrm>
          <a:prstGeom prst="rect">
            <a:avLst/>
          </a:prstGeom>
          <a:solidFill>
            <a:srgbClr val="195562"/>
          </a:solidFill>
        </p:spPr>
        <p:txBody>
          <a:bodyPr wrap="square" rtlCol="0">
            <a:spAutoFit/>
          </a:bodyPr>
          <a:lstStyle/>
          <a:p>
            <a:r>
              <a:rPr lang="en-GB" dirty="0">
                <a:solidFill>
                  <a:schemeClr val="bg1"/>
                </a:solidFill>
              </a:rPr>
              <a:t>We have produced more than 75,000 blankets distributed to the homeless.</a:t>
            </a:r>
          </a:p>
        </p:txBody>
      </p:sp>
      <p:sp>
        <p:nvSpPr>
          <p:cNvPr id="23" name="CuadroTexto 22">
            <a:extLst>
              <a:ext uri="{FF2B5EF4-FFF2-40B4-BE49-F238E27FC236}">
                <a16:creationId xmlns:a16="http://schemas.microsoft.com/office/drawing/2014/main" id="{BDCA99C5-47C0-4F0D-98C2-F31408399B03}"/>
              </a:ext>
            </a:extLst>
          </p:cNvPr>
          <p:cNvSpPr txBox="1"/>
          <p:nvPr/>
        </p:nvSpPr>
        <p:spPr>
          <a:xfrm>
            <a:off x="8087751" y="4829815"/>
            <a:ext cx="3119510" cy="646331"/>
          </a:xfrm>
          <a:prstGeom prst="rect">
            <a:avLst/>
          </a:prstGeom>
          <a:solidFill>
            <a:srgbClr val="195562"/>
          </a:solidFill>
        </p:spPr>
        <p:txBody>
          <a:bodyPr wrap="square">
            <a:spAutoFit/>
          </a:bodyPr>
          <a:lstStyle/>
          <a:p>
            <a:r>
              <a:rPr lang="en-GB" dirty="0">
                <a:solidFill>
                  <a:schemeClr val="bg1"/>
                </a:solidFill>
              </a:rPr>
              <a:t>We have made over 33,000 personalised products</a:t>
            </a:r>
          </a:p>
        </p:txBody>
      </p:sp>
    </p:spTree>
    <p:extLst>
      <p:ext uri="{BB962C8B-B14F-4D97-AF65-F5344CB8AC3E}">
        <p14:creationId xmlns:p14="http://schemas.microsoft.com/office/powerpoint/2010/main" val="114802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690109"/>
            <a:ext cx="10146426" cy="646331"/>
          </a:xfrm>
          <a:prstGeom prst="rect">
            <a:avLst/>
          </a:prstGeom>
          <a:noFill/>
        </p:spPr>
        <p:txBody>
          <a:bodyPr wrap="square">
            <a:spAutoFit/>
          </a:bodyPr>
          <a:lstStyle/>
          <a:p>
            <a:r>
              <a:rPr lang="en-IE" sz="3600" b="1" dirty="0">
                <a:solidFill>
                  <a:srgbClr val="29BA86"/>
                </a:solidFill>
                <a:latin typeface="Segoe UI" panose="020B0502040204020203" pitchFamily="34" charset="0"/>
                <a:cs typeface="Segoe UI" panose="020B0502040204020203" pitchFamily="34" charset="0"/>
              </a:rPr>
              <a:t>QUESTIONS</a:t>
            </a: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Box 9">
            <a:extLst>
              <a:ext uri="{FF2B5EF4-FFF2-40B4-BE49-F238E27FC236}">
                <a16:creationId xmlns:a16="http://schemas.microsoft.com/office/drawing/2014/main" id="{DA9E6157-5214-4D01-AE76-7510E28CE1F5}"/>
              </a:ext>
            </a:extLst>
          </p:cNvPr>
          <p:cNvSpPr txBox="1"/>
          <p:nvPr/>
        </p:nvSpPr>
        <p:spPr>
          <a:xfrm>
            <a:off x="952983" y="1585385"/>
            <a:ext cx="10588248" cy="1200329"/>
          </a:xfrm>
          <a:prstGeom prst="rect">
            <a:avLst/>
          </a:prstGeom>
          <a:noFill/>
        </p:spPr>
        <p:txBody>
          <a:bodyPr wrap="square" rtlCol="0">
            <a:spAutoFit/>
          </a:bodyPr>
          <a:lstStyle/>
          <a:p>
            <a:r>
              <a:rPr lang="en-IE" sz="2400" dirty="0">
                <a:latin typeface="Segoe UI" panose="020B0502040204020203" pitchFamily="34" charset="0"/>
                <a:ea typeface="Source Sans Pro" panose="020B0503030403020204" pitchFamily="34" charset="0"/>
                <a:cs typeface="Segoe UI" panose="020B0502040204020203" pitchFamily="34" charset="0"/>
              </a:rPr>
              <a:t>How do they involve the local community?</a:t>
            </a:r>
          </a:p>
          <a:p>
            <a:r>
              <a:rPr lang="en-IE" sz="2400" dirty="0">
                <a:latin typeface="Segoe UI" panose="020B0502040204020203" pitchFamily="34" charset="0"/>
                <a:ea typeface="Source Sans Pro" panose="020B0503030403020204" pitchFamily="34" charset="0"/>
                <a:cs typeface="Segoe UI" panose="020B0502040204020203" pitchFamily="34" charset="0"/>
              </a:rPr>
              <a:t>How do they apply the circular economy?</a:t>
            </a:r>
          </a:p>
          <a:p>
            <a:r>
              <a:rPr lang="en-IE" sz="2400" dirty="0">
                <a:latin typeface="Segoe UI" panose="020B0502040204020203" pitchFamily="34" charset="0"/>
                <a:ea typeface="Source Sans Pro" panose="020B0503030403020204" pitchFamily="34" charset="0"/>
                <a:cs typeface="Segoe UI" panose="020B0502040204020203" pitchFamily="34" charset="0"/>
              </a:rPr>
              <a:t>Which is the social and environmental impact?</a:t>
            </a:r>
          </a:p>
        </p:txBody>
      </p:sp>
    </p:spTree>
    <p:extLst>
      <p:ext uri="{BB962C8B-B14F-4D97-AF65-F5344CB8AC3E}">
        <p14:creationId xmlns:p14="http://schemas.microsoft.com/office/powerpoint/2010/main" val="841992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7715"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8467" y="2409507"/>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9219" y="2409506"/>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2443871"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KNOW</a:t>
            </a:r>
          </a:p>
        </p:txBody>
      </p:sp>
      <p:sp>
        <p:nvSpPr>
          <p:cNvPr id="29" name="TextBox 28">
            <a:extLst>
              <a:ext uri="{FF2B5EF4-FFF2-40B4-BE49-F238E27FC236}">
                <a16:creationId xmlns:a16="http://schemas.microsoft.com/office/drawing/2014/main" id="{295B5783-3E87-49EA-90BD-4302731872E4}"/>
              </a:ext>
            </a:extLst>
          </p:cNvPr>
          <p:cNvSpPr txBox="1"/>
          <p:nvPr/>
        </p:nvSpPr>
        <p:spPr>
          <a:xfrm>
            <a:off x="4974622"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UNDERSTAND</a:t>
            </a:r>
          </a:p>
        </p:txBody>
      </p:sp>
      <p:sp>
        <p:nvSpPr>
          <p:cNvPr id="30" name="TextBox 29">
            <a:extLst>
              <a:ext uri="{FF2B5EF4-FFF2-40B4-BE49-F238E27FC236}">
                <a16:creationId xmlns:a16="http://schemas.microsoft.com/office/drawing/2014/main" id="{C48D579B-7518-430E-9AA0-655A44BD4FE1}"/>
              </a:ext>
            </a:extLst>
          </p:cNvPr>
          <p:cNvSpPr txBox="1"/>
          <p:nvPr/>
        </p:nvSpPr>
        <p:spPr>
          <a:xfrm>
            <a:off x="7505375"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UNDERSTAND</a:t>
            </a:r>
          </a:p>
        </p:txBody>
      </p:sp>
      <p:sp>
        <p:nvSpPr>
          <p:cNvPr id="32" name="TextBox 31">
            <a:extLst>
              <a:ext uri="{FF2B5EF4-FFF2-40B4-BE49-F238E27FC236}">
                <a16:creationId xmlns:a16="http://schemas.microsoft.com/office/drawing/2014/main" id="{0CE7BC70-096B-4E70-9609-5C487768B159}"/>
              </a:ext>
            </a:extLst>
          </p:cNvPr>
          <p:cNvSpPr txBox="1"/>
          <p:nvPr/>
        </p:nvSpPr>
        <p:spPr>
          <a:xfrm>
            <a:off x="2520279" y="4138539"/>
            <a:ext cx="1681480" cy="954107"/>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Know good practices of social enterprise in the circular economy</a:t>
            </a:r>
            <a:endPar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D1D2DFB1-1C8D-4863-A0C1-EFFC3352A2D2}"/>
              </a:ext>
            </a:extLst>
          </p:cNvPr>
          <p:cNvSpPr txBox="1"/>
          <p:nvPr/>
        </p:nvSpPr>
        <p:spPr>
          <a:xfrm>
            <a:off x="4974622"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Understand the added value of social enterprises</a:t>
            </a:r>
          </a:p>
        </p:txBody>
      </p:sp>
      <p:sp>
        <p:nvSpPr>
          <p:cNvPr id="35" name="TextBox 34">
            <a:extLst>
              <a:ext uri="{FF2B5EF4-FFF2-40B4-BE49-F238E27FC236}">
                <a16:creationId xmlns:a16="http://schemas.microsoft.com/office/drawing/2014/main" id="{7A720F05-E5A1-4216-A5A2-E0BF5D000479}"/>
              </a:ext>
            </a:extLst>
          </p:cNvPr>
          <p:cNvSpPr txBox="1"/>
          <p:nvPr/>
        </p:nvSpPr>
        <p:spPr>
          <a:xfrm>
            <a:off x="7505374" y="4353982"/>
            <a:ext cx="1681480" cy="738664"/>
          </a:xfrm>
          <a:prstGeom prst="rect">
            <a:avLst/>
          </a:prstGeom>
          <a:noFill/>
        </p:spPr>
        <p:txBody>
          <a:bodyPr wrap="square" rtlCol="0">
            <a:spAutoFit/>
          </a:bodyPr>
          <a:lstStyle>
            <a:defPPr>
              <a:defRPr lang="en-US"/>
            </a:defPPr>
            <a:lvl1pPr algn="ctr">
              <a:defRPr sz="1400">
                <a:solidFill>
                  <a:schemeClr val="bg1"/>
                </a:solidFill>
                <a:latin typeface="Segoe UI" panose="020B0502040204020203" pitchFamily="34" charset="0"/>
                <a:ea typeface="Source Sans Pro" panose="020B0503030403020204" pitchFamily="34" charset="0"/>
                <a:cs typeface="Segoe UI" panose="020B0502040204020203" pitchFamily="34" charset="0"/>
              </a:defRPr>
            </a:lvl1pPr>
          </a:lstStyle>
          <a:p>
            <a:pPr marL="0" lvl="1"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Understand the circular business models</a:t>
            </a:r>
            <a:endPar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2692861" y="934784"/>
            <a:ext cx="6192371"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OBJECTIVES</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1077218"/>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Renewable energy and circular economy</a:t>
            </a:r>
            <a:endParaRPr lang="en-IE" sz="32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754443" y="2262968"/>
            <a:ext cx="6486166" cy="1477328"/>
          </a:xfrm>
          <a:prstGeom prst="rect">
            <a:avLst/>
          </a:prstGeom>
          <a:noFill/>
        </p:spPr>
        <p:txBody>
          <a:bodyPr wrap="square" rtlCol="0">
            <a:spAutoFit/>
          </a:bodyPr>
          <a:lstStyle/>
          <a:p>
            <a:pPr marL="0" lvl="0" indent="0" algn="just">
              <a:buClr>
                <a:schemeClr val="dk1"/>
              </a:buClr>
              <a:buSzPts val="1100"/>
              <a:buNone/>
            </a:pPr>
            <a:r>
              <a:rPr lang="en-GB" dirty="0">
                <a:latin typeface="Segoe UI" panose="020B0502040204020203" pitchFamily="34" charset="0"/>
                <a:ea typeface="Source Sans Pro" panose="020B0503030403020204" pitchFamily="34" charset="0"/>
                <a:cs typeface="Segoe UI" panose="020B0502040204020203" pitchFamily="34" charset="0"/>
              </a:rPr>
              <a:t>The circular economy is not only about waste management but also about the use of clean energy such as wind or photovoltaic energy as a driver towards sustainable energy production and consumption as one of the fundamental principles underpinning the circular economy.</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501604"/>
            <a:ext cx="7664221" cy="5899195"/>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54443" y="843677"/>
            <a:ext cx="7014257" cy="2062103"/>
          </a:xfrm>
          <a:prstGeom prst="rect">
            <a:avLst/>
          </a:prstGeom>
          <a:noFill/>
        </p:spPr>
        <p:txBody>
          <a:bodyPr wrap="square">
            <a:spAutoFit/>
          </a:bodyPr>
          <a:lstStyle/>
          <a:p>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Good practice: Renewable energy</a:t>
            </a:r>
          </a:p>
          <a:p>
            <a:endParaRPr lang="en-IE" sz="3200" b="1" dirty="0">
              <a:solidFill>
                <a:srgbClr val="29BB89"/>
              </a:solidFill>
              <a:latin typeface="Segoe UI" panose="020B0502040204020203" pitchFamily="34" charset="0"/>
              <a:cs typeface="Segoe UI" panose="020B0502040204020203" pitchFamily="34" charset="0"/>
            </a:endParaRPr>
          </a:p>
          <a:p>
            <a:r>
              <a:rPr lang="en-IE" sz="3200" b="1" dirty="0">
                <a:solidFill>
                  <a:srgbClr val="29BB89"/>
                </a:solidFill>
                <a:latin typeface="Segoe UI" panose="020B0502040204020203" pitchFamily="34" charset="0"/>
                <a:cs typeface="Segoe UI" panose="020B0502040204020203" pitchFamily="34" charset="0"/>
              </a:rPr>
              <a:t>Energy4all – Green energy cooperative</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1397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779436" y="532093"/>
            <a:ext cx="9591070"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Energy4all – Green cooperative energy(UK)</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09142" y="1844665"/>
            <a:ext cx="6815966" cy="1475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Energy4All supports a family of 30 independent renewable-energy co-operatives. Our Co-operatives have 16,880 individual members.</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Founded by the </a:t>
            </a:r>
            <a:r>
              <a:rPr lang="en-GB" sz="1800" dirty="0" err="1">
                <a:latin typeface="Segoe UI" panose="020B0502040204020203" pitchFamily="34" charset="0"/>
                <a:cs typeface="Segoe UI" panose="020B0502040204020203" pitchFamily="34" charset="0"/>
              </a:rPr>
              <a:t>Baywind</a:t>
            </a:r>
            <a:r>
              <a:rPr lang="en-GB" sz="1800" dirty="0">
                <a:latin typeface="Segoe UI" panose="020B0502040204020203" pitchFamily="34" charset="0"/>
                <a:cs typeface="Segoe UI" panose="020B0502040204020203" pitchFamily="34" charset="0"/>
              </a:rPr>
              <a:t> Energy Co-operative (the UK’s first renewable energy co-operative) in 2002, Energy4All demonstrates the power of co-operation in the renewables sector. </a:t>
            </a:r>
          </a:p>
          <a:p>
            <a:pPr marL="0" lvl="0" indent="0" algn="just" rtl="0">
              <a:spcBef>
                <a:spcPts val="0"/>
              </a:spcBef>
              <a:spcAft>
                <a:spcPts val="0"/>
              </a:spcAft>
              <a:buClr>
                <a:schemeClr val="dk1"/>
              </a:buClr>
              <a:buSzPts val="1100"/>
              <a:buFont typeface="Arial"/>
              <a:buNone/>
            </a:pPr>
            <a:endParaRPr lang="en-GB" sz="1800" dirty="0">
              <a:latin typeface="Segoe UI" panose="020B0502040204020203" pitchFamily="34" charset="0"/>
              <a:cs typeface="Segoe UI" panose="020B0502040204020203" pitchFamily="34" charset="0"/>
            </a:endParaRPr>
          </a:p>
          <a:p>
            <a:pPr marL="0" lvl="0" indent="0" algn="just" rtl="0">
              <a:spcBef>
                <a:spcPts val="0"/>
              </a:spcBef>
              <a:spcAft>
                <a:spcPts val="0"/>
              </a:spcAft>
              <a:buClr>
                <a:schemeClr val="dk1"/>
              </a:buClr>
              <a:buSzPts val="1100"/>
              <a:buFont typeface="Arial"/>
              <a:buNone/>
            </a:pPr>
            <a:r>
              <a:rPr lang="en-GB" sz="1800" dirty="0">
                <a:latin typeface="Segoe UI" panose="020B0502040204020203" pitchFamily="34" charset="0"/>
                <a:cs typeface="Segoe UI" panose="020B0502040204020203" pitchFamily="34" charset="0"/>
              </a:rPr>
              <a:t>They work with communities to develop innovative renewable energy projects, they then raise the funds those projects need to go forward, they bring high-quality project managers to support the construction process and finally they work with directors to help them manage the projects over the long-term.</a:t>
            </a: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5" name="Google Shape;877;p37">
            <a:extLst>
              <a:ext uri="{FF2B5EF4-FFF2-40B4-BE49-F238E27FC236}">
                <a16:creationId xmlns:a16="http://schemas.microsoft.com/office/drawing/2014/main" id="{6D76DA9A-93F3-4551-B9DA-02C2333EA41B}"/>
              </a:ext>
            </a:extLst>
          </p:cNvPr>
          <p:cNvSpPr txBox="1">
            <a:spLocks noGrp="1"/>
          </p:cNvSpPr>
          <p:nvPr/>
        </p:nvSpPr>
        <p:spPr>
          <a:xfrm>
            <a:off x="807572" y="1244276"/>
            <a:ext cx="3901570"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https://energy4all.co.uk/</a:t>
            </a:r>
            <a:r>
              <a:rPr lang="en-GB" sz="2000" dirty="0">
                <a:solidFill>
                  <a:srgbClr val="04B9D9"/>
                </a:solidFill>
                <a:latin typeface="Grandview" panose="020B0502040204020203" pitchFamily="34" charset="0"/>
                <a:cs typeface="Arial" panose="020B0604020202020204" pitchFamily="34" charset="0"/>
              </a:rPr>
              <a:t> </a:t>
            </a:r>
          </a:p>
        </p:txBody>
      </p:sp>
      <p:pic>
        <p:nvPicPr>
          <p:cNvPr id="14" name="Imagen 13" descr="Logotipo, nombre de la empresa&#10;&#10;Descripción generada automáticamente">
            <a:extLst>
              <a:ext uri="{FF2B5EF4-FFF2-40B4-BE49-F238E27FC236}">
                <a16:creationId xmlns:a16="http://schemas.microsoft.com/office/drawing/2014/main" id="{AF20816C-F888-48CD-B145-0AF2F61A50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515" y="2636378"/>
            <a:ext cx="2981325" cy="1943100"/>
          </a:xfrm>
          <a:prstGeom prst="rect">
            <a:avLst/>
          </a:prstGeom>
        </p:spPr>
      </p:pic>
    </p:spTree>
    <p:extLst>
      <p:ext uri="{BB962C8B-B14F-4D97-AF65-F5344CB8AC3E}">
        <p14:creationId xmlns:p14="http://schemas.microsoft.com/office/powerpoint/2010/main" val="48820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1" y="501668"/>
            <a:ext cx="6080211"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Energy4all</a:t>
            </a: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709141" y="1661323"/>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MISSION</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09142" y="1844664"/>
            <a:ext cx="6815966" cy="1430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sz="1600" dirty="0">
                <a:latin typeface="Segoe UI" panose="020B0502040204020203" pitchFamily="34" charset="0"/>
                <a:cs typeface="Segoe UI" panose="020B0502040204020203" pitchFamily="34" charset="0"/>
              </a:rPr>
              <a:t>They have a two-fold mission: to support the UK’s transition to a low carbon energy systems; and to do this in a way that offers an opportunity for ordinary people to make a tangible contribution to tackling climate change.</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4709141" y="3059979"/>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n-GB" b="1" dirty="0">
                <a:solidFill>
                  <a:srgbClr val="29BB89"/>
                </a:solidFill>
                <a:latin typeface="Segoe UI" panose="020B0502040204020203" pitchFamily="34" charset="0"/>
                <a:cs typeface="Segoe UI" panose="020B0502040204020203" pitchFamily="34" charset="0"/>
              </a:rPr>
              <a:t>HOW DO THEY WORK</a:t>
            </a: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4681049" y="3429000"/>
            <a:ext cx="6736322" cy="2380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They work with communities that want to develop co-operatively, genuinely community owned renewable energy.  They help those communities develop a successful business case, and support projects through planning applications.  The aim is to create balanced, independent boards with local people to oversee each new co-operative.  Energy4All then helps the communities raise funds through public share and bond offers, brings the technical expertise to build projects to time and budget and then manages their continued operation.  A core feature is that member returns on capital are capped in accordance with co-operative principles enabling surpluses to be applied to support the mission.</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4495949" y="1722830"/>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4466232" y="3192245"/>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2" name="Google Shape;877;p37">
            <a:extLst>
              <a:ext uri="{FF2B5EF4-FFF2-40B4-BE49-F238E27FC236}">
                <a16:creationId xmlns:a16="http://schemas.microsoft.com/office/drawing/2014/main" id="{EA7CF709-8830-4F32-9055-00DC14A2DB88}"/>
              </a:ext>
            </a:extLst>
          </p:cNvPr>
          <p:cNvSpPr txBox="1">
            <a:spLocks noGrp="1"/>
          </p:cNvSpPr>
          <p:nvPr/>
        </p:nvSpPr>
        <p:spPr>
          <a:xfrm>
            <a:off x="922003" y="1157624"/>
            <a:ext cx="5045611"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https://energy4all.co.uk/</a:t>
            </a:r>
            <a:r>
              <a:rPr lang="en-GB" sz="2000" dirty="0">
                <a:solidFill>
                  <a:srgbClr val="04B9D9"/>
                </a:solidFill>
                <a:latin typeface="Grandview" panose="020B0502040204020203" pitchFamily="34" charset="0"/>
                <a:cs typeface="Arial" panose="020B0604020202020204" pitchFamily="34" charset="0"/>
              </a:rPr>
              <a:t> </a:t>
            </a:r>
          </a:p>
        </p:txBody>
      </p:sp>
      <p:pic>
        <p:nvPicPr>
          <p:cNvPr id="5" name="Imagen 4" descr="Logotipo, nombre de la empresa&#10;&#10;Descripción generada automáticamente">
            <a:extLst>
              <a:ext uri="{FF2B5EF4-FFF2-40B4-BE49-F238E27FC236}">
                <a16:creationId xmlns:a16="http://schemas.microsoft.com/office/drawing/2014/main" id="{74F2AD68-2574-4153-A9DA-1A18D7A30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515" y="2636378"/>
            <a:ext cx="2981325" cy="1943100"/>
          </a:xfrm>
          <a:prstGeom prst="rect">
            <a:avLst/>
          </a:prstGeom>
        </p:spPr>
      </p:pic>
    </p:spTree>
    <p:extLst>
      <p:ext uri="{BB962C8B-B14F-4D97-AF65-F5344CB8AC3E}">
        <p14:creationId xmlns:p14="http://schemas.microsoft.com/office/powerpoint/2010/main" val="220381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1" y="501668"/>
            <a:ext cx="6080211"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Energy4all</a:t>
            </a: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709141" y="1661323"/>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RENEWABLE ENERGY SOURCES</a:t>
            </a:r>
          </a:p>
        </p:txBody>
      </p:sp>
      <p:sp>
        <p:nvSpPr>
          <p:cNvPr id="13" name="Google Shape;877;p37">
            <a:extLst>
              <a:ext uri="{FF2B5EF4-FFF2-40B4-BE49-F238E27FC236}">
                <a16:creationId xmlns:a16="http://schemas.microsoft.com/office/drawing/2014/main" id="{A151849E-4696-4589-88AD-FED9D9F01138}"/>
              </a:ext>
            </a:extLst>
          </p:cNvPr>
          <p:cNvSpPr txBox="1">
            <a:spLocks noGrp="1"/>
          </p:cNvSpPr>
          <p:nvPr/>
        </p:nvSpPr>
        <p:spPr>
          <a:xfrm>
            <a:off x="4709141" y="1953536"/>
            <a:ext cx="6815966" cy="744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n-GB" sz="1600" dirty="0">
                <a:latin typeface="Segoe UI" panose="020B0502040204020203" pitchFamily="34" charset="0"/>
                <a:cs typeface="Segoe UI" panose="020B0502040204020203" pitchFamily="34" charset="0"/>
              </a:rPr>
              <a:t>Energy4All co-ops cover a range of technologies from wind and solar (ground-mount and roof-mount) to community heat and hydro schemes.</a:t>
            </a:r>
          </a:p>
        </p:txBody>
      </p:sp>
      <p:sp>
        <p:nvSpPr>
          <p:cNvPr id="14" name="Google Shape;878;p37">
            <a:extLst>
              <a:ext uri="{FF2B5EF4-FFF2-40B4-BE49-F238E27FC236}">
                <a16:creationId xmlns:a16="http://schemas.microsoft.com/office/drawing/2014/main" id="{F1EED842-AF3F-467F-AF9C-A79F194252EC}"/>
              </a:ext>
            </a:extLst>
          </p:cNvPr>
          <p:cNvSpPr txBox="1">
            <a:spLocks noGrp="1"/>
          </p:cNvSpPr>
          <p:nvPr/>
        </p:nvSpPr>
        <p:spPr>
          <a:xfrm>
            <a:off x="4709141" y="2722352"/>
            <a:ext cx="5311816"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algn="l"/>
            <a:r>
              <a:rPr lang="es-ES" b="1" dirty="0">
                <a:solidFill>
                  <a:srgbClr val="29BB89"/>
                </a:solidFill>
                <a:latin typeface="Segoe UI" panose="020B0502040204020203" pitchFamily="34" charset="0"/>
                <a:cs typeface="Segoe UI" panose="020B0502040204020203" pitchFamily="34" charset="0"/>
              </a:rPr>
              <a:t>LANDOWNERS AND DEVELOPERS</a:t>
            </a:r>
            <a:endParaRPr lang="en-GB" b="1" dirty="0">
              <a:solidFill>
                <a:srgbClr val="29BB89"/>
              </a:solidFill>
              <a:latin typeface="Segoe UI" panose="020B0502040204020203" pitchFamily="34" charset="0"/>
              <a:cs typeface="Segoe UI" panose="020B0502040204020203" pitchFamily="34" charset="0"/>
            </a:endParaRPr>
          </a:p>
        </p:txBody>
      </p:sp>
      <p:sp>
        <p:nvSpPr>
          <p:cNvPr id="15" name="Google Shape;879;p37">
            <a:extLst>
              <a:ext uri="{FF2B5EF4-FFF2-40B4-BE49-F238E27FC236}">
                <a16:creationId xmlns:a16="http://schemas.microsoft.com/office/drawing/2014/main" id="{94DB03C9-D404-4F0F-9010-E1718371A309}"/>
              </a:ext>
            </a:extLst>
          </p:cNvPr>
          <p:cNvSpPr txBox="1">
            <a:spLocks noGrp="1"/>
          </p:cNvSpPr>
          <p:nvPr/>
        </p:nvSpPr>
        <p:spPr>
          <a:xfrm>
            <a:off x="4681049" y="3091373"/>
            <a:ext cx="6736322" cy="23801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The involvement of communities in the ownership and operation of renewable energy projects is set to grow.  Landowners looking to develop projects on their land may wish to consider involving the local community in ownership of the project, either through full ownership or through a stake in the project.</a:t>
            </a:r>
          </a:p>
          <a:p>
            <a:pPr marL="0" lvl="0" indent="0" algn="l" rtl="0">
              <a:spcBef>
                <a:spcPts val="0"/>
              </a:spcBef>
              <a:spcAft>
                <a:spcPts val="0"/>
              </a:spcAft>
              <a:buClr>
                <a:schemeClr val="dk1"/>
              </a:buClr>
              <a:buSzPts val="1100"/>
              <a:buFont typeface="Arial"/>
              <a:buNone/>
            </a:pPr>
            <a:r>
              <a:rPr lang="en-GB" sz="1600" dirty="0">
                <a:latin typeface="Segoe UI" panose="020B0502040204020203" pitchFamily="34" charset="0"/>
                <a:cs typeface="Segoe UI" panose="020B0502040204020203" pitchFamily="34" charset="0"/>
              </a:rPr>
              <a:t>Whether projects are wholly-owned by the community or the ownership shared with a developer or landowner, individual membership of an Energy4All co-operative usually starts at £250, so almost everyone can join a green energy co-operative and the maximum legal investment is £100,000. The co-op then builds or purchases a share of the generation project and members receive a fair return on their investment from the sale of green electricity with some of the profits also granted to a community fund.</a:t>
            </a:r>
          </a:p>
        </p:txBody>
      </p:sp>
      <p:sp>
        <p:nvSpPr>
          <p:cNvPr id="19" name="Google Shape;883;p37">
            <a:extLst>
              <a:ext uri="{FF2B5EF4-FFF2-40B4-BE49-F238E27FC236}">
                <a16:creationId xmlns:a16="http://schemas.microsoft.com/office/drawing/2014/main" id="{B71015F1-1D56-4008-8562-3BD70D1E34C1}"/>
              </a:ext>
            </a:extLst>
          </p:cNvPr>
          <p:cNvSpPr/>
          <p:nvPr/>
        </p:nvSpPr>
        <p:spPr>
          <a:xfrm>
            <a:off x="4495949" y="1722830"/>
            <a:ext cx="185100" cy="185100"/>
          </a:xfrm>
          <a:prstGeom prst="ellipse">
            <a:avLst/>
          </a:prstGeom>
          <a:solidFill>
            <a:schemeClr val="accent1"/>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0" name="Google Shape;884;p37">
            <a:extLst>
              <a:ext uri="{FF2B5EF4-FFF2-40B4-BE49-F238E27FC236}">
                <a16:creationId xmlns:a16="http://schemas.microsoft.com/office/drawing/2014/main" id="{0D6B5B3C-6127-497F-9798-6B41F00584A9}"/>
              </a:ext>
            </a:extLst>
          </p:cNvPr>
          <p:cNvSpPr/>
          <p:nvPr/>
        </p:nvSpPr>
        <p:spPr>
          <a:xfrm>
            <a:off x="4466232" y="2854618"/>
            <a:ext cx="185100" cy="185100"/>
          </a:xfrm>
          <a:prstGeom prst="ellipse">
            <a:avLst/>
          </a:prstGeom>
          <a:solidFill>
            <a:srgbClr val="DC67F4"/>
          </a:solidFill>
          <a:ln w="28575">
            <a:solidFill>
              <a:schemeClr val="bg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2" name="Google Shape;877;p37">
            <a:extLst>
              <a:ext uri="{FF2B5EF4-FFF2-40B4-BE49-F238E27FC236}">
                <a16:creationId xmlns:a16="http://schemas.microsoft.com/office/drawing/2014/main" id="{EA7CF709-8830-4F32-9055-00DC14A2DB88}"/>
              </a:ext>
            </a:extLst>
          </p:cNvPr>
          <p:cNvSpPr txBox="1">
            <a:spLocks noGrp="1"/>
          </p:cNvSpPr>
          <p:nvPr/>
        </p:nvSpPr>
        <p:spPr>
          <a:xfrm>
            <a:off x="922004" y="1157624"/>
            <a:ext cx="312024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https://energy4all.co.uk/</a:t>
            </a:r>
            <a:r>
              <a:rPr lang="en-GB" sz="2000" dirty="0">
                <a:solidFill>
                  <a:srgbClr val="04B9D9"/>
                </a:solidFill>
                <a:latin typeface="Grandview" panose="020B0502040204020203" pitchFamily="34" charset="0"/>
                <a:cs typeface="Arial" panose="020B0604020202020204" pitchFamily="34" charset="0"/>
              </a:rPr>
              <a:t> </a:t>
            </a:r>
          </a:p>
        </p:txBody>
      </p:sp>
      <p:pic>
        <p:nvPicPr>
          <p:cNvPr id="5" name="Imagen 4" descr="Logotipo, nombre de la empresa&#10;&#10;Descripción generada automáticamente">
            <a:extLst>
              <a:ext uri="{FF2B5EF4-FFF2-40B4-BE49-F238E27FC236}">
                <a16:creationId xmlns:a16="http://schemas.microsoft.com/office/drawing/2014/main" id="{74F2AD68-2574-4153-A9DA-1A18D7A30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515" y="2636378"/>
            <a:ext cx="2981325" cy="1943100"/>
          </a:xfrm>
          <a:prstGeom prst="rect">
            <a:avLst/>
          </a:prstGeom>
        </p:spPr>
      </p:pic>
    </p:spTree>
    <p:extLst>
      <p:ext uri="{BB962C8B-B14F-4D97-AF65-F5344CB8AC3E}">
        <p14:creationId xmlns:p14="http://schemas.microsoft.com/office/powerpoint/2010/main" val="282009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F25B46B-033D-485E-AFC5-FA85ABB611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Google Shape;868;p37">
            <a:extLst>
              <a:ext uri="{FF2B5EF4-FFF2-40B4-BE49-F238E27FC236}">
                <a16:creationId xmlns:a16="http://schemas.microsoft.com/office/drawing/2014/main" id="{584DB3CE-A7D2-484B-B8AB-8069DFCE4259}"/>
              </a:ext>
            </a:extLst>
          </p:cNvPr>
          <p:cNvSpPr txBox="1">
            <a:spLocks noGrp="1"/>
          </p:cNvSpPr>
          <p:nvPr/>
        </p:nvSpPr>
        <p:spPr>
          <a:xfrm>
            <a:off x="911431" y="501668"/>
            <a:ext cx="6080211" cy="6631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GB"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Energy4all</a:t>
            </a:r>
          </a:p>
        </p:txBody>
      </p:sp>
      <p:sp>
        <p:nvSpPr>
          <p:cNvPr id="12" name="Google Shape;876;p37">
            <a:extLst>
              <a:ext uri="{FF2B5EF4-FFF2-40B4-BE49-F238E27FC236}">
                <a16:creationId xmlns:a16="http://schemas.microsoft.com/office/drawing/2014/main" id="{56ED9C09-5921-401E-A5C3-0DE7AD1DBF7A}"/>
              </a:ext>
            </a:extLst>
          </p:cNvPr>
          <p:cNvSpPr txBox="1">
            <a:spLocks noGrp="1"/>
          </p:cNvSpPr>
          <p:nvPr/>
        </p:nvSpPr>
        <p:spPr>
          <a:xfrm>
            <a:off x="4117534" y="833230"/>
            <a:ext cx="5855696" cy="34321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600"/>
              <a:buFont typeface="Fjalla One"/>
              <a:buNone/>
              <a:defRPr sz="1600" b="0" i="0" u="none" strike="noStrike" cap="none">
                <a:solidFill>
                  <a:schemeClr val="lt1"/>
                </a:solidFill>
                <a:latin typeface="Fjalla One"/>
                <a:ea typeface="Fjalla One"/>
                <a:cs typeface="Fjalla One"/>
                <a:sym typeface="Fjalla One"/>
              </a:defRPr>
            </a:lvl1pPr>
            <a:lvl2pPr marR="0" lvl="1"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r"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r>
              <a:rPr lang="en-GB" sz="2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SOME COOPERATIVES OF THE GROUP</a:t>
            </a:r>
          </a:p>
        </p:txBody>
      </p:sp>
      <p:sp>
        <p:nvSpPr>
          <p:cNvPr id="32" name="Rectangle 31">
            <a:extLst>
              <a:ext uri="{FF2B5EF4-FFF2-40B4-BE49-F238E27FC236}">
                <a16:creationId xmlns:a16="http://schemas.microsoft.com/office/drawing/2014/main" id="{D164EC3D-FACC-4088-8E09-B95206F1E5B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3" name="Picture 32" descr="Text&#10;&#10;Description automatically generated">
            <a:extLst>
              <a:ext uri="{FF2B5EF4-FFF2-40B4-BE49-F238E27FC236}">
                <a16:creationId xmlns:a16="http://schemas.microsoft.com/office/drawing/2014/main" id="{BD93EB17-9EDA-4C6B-A54F-19E34550D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9" name="Graphic 28">
            <a:extLst>
              <a:ext uri="{FF2B5EF4-FFF2-40B4-BE49-F238E27FC236}">
                <a16:creationId xmlns:a16="http://schemas.microsoft.com/office/drawing/2014/main" id="{9FD2B428-1BC9-492A-9AA8-429367A849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22" name="Google Shape;877;p37">
            <a:extLst>
              <a:ext uri="{FF2B5EF4-FFF2-40B4-BE49-F238E27FC236}">
                <a16:creationId xmlns:a16="http://schemas.microsoft.com/office/drawing/2014/main" id="{EA7CF709-8830-4F32-9055-00DC14A2DB88}"/>
              </a:ext>
            </a:extLst>
          </p:cNvPr>
          <p:cNvSpPr txBox="1">
            <a:spLocks noGrp="1"/>
          </p:cNvSpPr>
          <p:nvPr/>
        </p:nvSpPr>
        <p:spPr>
          <a:xfrm>
            <a:off x="922004" y="1157624"/>
            <a:ext cx="3120246" cy="7110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lvl="0" indent="0" algn="just" rtl="0">
              <a:spcBef>
                <a:spcPts val="0"/>
              </a:spcBef>
              <a:spcAft>
                <a:spcPts val="0"/>
              </a:spcAft>
              <a:buClr>
                <a:schemeClr val="dk1"/>
              </a:buClr>
              <a:buSzPts val="1100"/>
              <a:buFont typeface="Arial"/>
              <a:buNone/>
            </a:pPr>
            <a:r>
              <a:rPr lang="en-GB" sz="2000" dirty="0">
                <a:solidFill>
                  <a:srgbClr val="04B9D9"/>
                </a:solidFill>
                <a:latin typeface="Grandview" panose="020B050204020402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https://energy4all.co.uk/</a:t>
            </a:r>
            <a:r>
              <a:rPr lang="en-GB" sz="2000" dirty="0">
                <a:solidFill>
                  <a:srgbClr val="04B9D9"/>
                </a:solidFill>
                <a:latin typeface="Grandview" panose="020B0502040204020203" pitchFamily="34" charset="0"/>
                <a:cs typeface="Arial" panose="020B0604020202020204" pitchFamily="34" charset="0"/>
              </a:rPr>
              <a:t> </a:t>
            </a:r>
          </a:p>
        </p:txBody>
      </p:sp>
      <p:pic>
        <p:nvPicPr>
          <p:cNvPr id="6" name="Imagen 5" descr="The Schools’ Energy Co-operative&#10;&#10;&#10;Descripción generada automáticamente con confianza media">
            <a:extLst>
              <a:ext uri="{FF2B5EF4-FFF2-40B4-BE49-F238E27FC236}">
                <a16:creationId xmlns:a16="http://schemas.microsoft.com/office/drawing/2014/main" id="{5EF1AA36-B994-4A3E-AA03-9B2031420C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555" y="1827117"/>
            <a:ext cx="3192170" cy="1773427"/>
          </a:xfrm>
          <a:prstGeom prst="rect">
            <a:avLst/>
          </a:prstGeom>
        </p:spPr>
      </p:pic>
      <p:sp>
        <p:nvSpPr>
          <p:cNvPr id="17" name="Google Shape;877;p37">
            <a:extLst>
              <a:ext uri="{FF2B5EF4-FFF2-40B4-BE49-F238E27FC236}">
                <a16:creationId xmlns:a16="http://schemas.microsoft.com/office/drawing/2014/main" id="{7F4D6281-E827-4411-A0C6-7A03E2B81C91}"/>
              </a:ext>
            </a:extLst>
          </p:cNvPr>
          <p:cNvSpPr txBox="1">
            <a:spLocks noGrp="1"/>
          </p:cNvSpPr>
          <p:nvPr/>
        </p:nvSpPr>
        <p:spPr>
          <a:xfrm>
            <a:off x="734065" y="3518277"/>
            <a:ext cx="3061660" cy="744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s-ES" sz="1600" dirty="0">
                <a:latin typeface="Segoe UI" panose="020B0502040204020203" pitchFamily="34" charset="0"/>
                <a:cs typeface="Segoe UI" panose="020B0502040204020203" pitchFamily="34" charset="0"/>
              </a:rPr>
              <a:t>The </a:t>
            </a:r>
            <a:r>
              <a:rPr lang="es-ES" sz="1600" dirty="0" err="1">
                <a:latin typeface="Segoe UI" panose="020B0502040204020203" pitchFamily="34" charset="0"/>
                <a:cs typeface="Segoe UI" panose="020B0502040204020203" pitchFamily="34" charset="0"/>
              </a:rPr>
              <a:t>Schools</a:t>
            </a:r>
            <a:r>
              <a:rPr lang="es-ES" sz="1600" dirty="0">
                <a:latin typeface="Segoe UI" panose="020B0502040204020203" pitchFamily="34" charset="0"/>
                <a:cs typeface="Segoe UI" panose="020B0502040204020203" pitchFamily="34" charset="0"/>
              </a:rPr>
              <a:t> Energy Cooperative</a:t>
            </a:r>
            <a:endParaRPr lang="en-GB" sz="1600" dirty="0">
              <a:latin typeface="Segoe UI" panose="020B0502040204020203" pitchFamily="34" charset="0"/>
              <a:cs typeface="Segoe UI" panose="020B0502040204020203" pitchFamily="34" charset="0"/>
            </a:endParaRPr>
          </a:p>
        </p:txBody>
      </p:sp>
      <p:pic>
        <p:nvPicPr>
          <p:cNvPr id="8" name="Imagen 7" descr="Un grupo de personas de pie sobre pasto&#10;&#10;Descripción generada automáticamente con confianza baja">
            <a:extLst>
              <a:ext uri="{FF2B5EF4-FFF2-40B4-BE49-F238E27FC236}">
                <a16:creationId xmlns:a16="http://schemas.microsoft.com/office/drawing/2014/main" id="{52B42489-1A12-4E35-9175-6165058DCA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6637" y="1798718"/>
            <a:ext cx="2934508" cy="1630282"/>
          </a:xfrm>
          <a:prstGeom prst="rect">
            <a:avLst/>
          </a:prstGeom>
        </p:spPr>
      </p:pic>
      <p:sp>
        <p:nvSpPr>
          <p:cNvPr id="21" name="Google Shape;877;p37">
            <a:extLst>
              <a:ext uri="{FF2B5EF4-FFF2-40B4-BE49-F238E27FC236}">
                <a16:creationId xmlns:a16="http://schemas.microsoft.com/office/drawing/2014/main" id="{3A1290A3-8957-4F66-9D3E-322624573E8C}"/>
              </a:ext>
            </a:extLst>
          </p:cNvPr>
          <p:cNvSpPr txBox="1">
            <a:spLocks noGrp="1"/>
          </p:cNvSpPr>
          <p:nvPr/>
        </p:nvSpPr>
        <p:spPr>
          <a:xfrm>
            <a:off x="4722568" y="3377297"/>
            <a:ext cx="3061660" cy="364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lt1"/>
              </a:buClr>
              <a:buSzPts val="1400"/>
              <a:buFont typeface="Abel"/>
              <a:buNone/>
              <a:defRPr sz="1400" b="0" i="0" u="none" strike="noStrike" cap="none">
                <a:solidFill>
                  <a:schemeClr val="lt1"/>
                </a:solidFill>
                <a:latin typeface="Abel"/>
                <a:ea typeface="Abel"/>
                <a:cs typeface="Abel"/>
                <a:sym typeface="Abel"/>
              </a:defRPr>
            </a:lvl1pPr>
            <a:lvl2pPr marL="914400" marR="0" lvl="1"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2pPr>
            <a:lvl3pPr marL="1371600" marR="0" lvl="2"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3pPr>
            <a:lvl4pPr marL="1828800" marR="0" lvl="3"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4pPr>
            <a:lvl5pPr marL="2286000" marR="0" lvl="4"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5pPr>
            <a:lvl6pPr marL="2743200" marR="0" lvl="5"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6pPr>
            <a:lvl7pPr marL="3200400" marR="0" lvl="6"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7pPr>
            <a:lvl8pPr marL="3657600" marR="0" lvl="7"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8pPr>
            <a:lvl9pPr marL="4114800" marR="0" lvl="8" indent="-317500" algn="r" rtl="0">
              <a:lnSpc>
                <a:spcPct val="100000"/>
              </a:lnSpc>
              <a:spcBef>
                <a:spcPts val="0"/>
              </a:spcBef>
              <a:spcAft>
                <a:spcPts val="0"/>
              </a:spcAft>
              <a:buClr>
                <a:schemeClr val="lt1"/>
              </a:buClr>
              <a:buSzPts val="2100"/>
              <a:buFont typeface="Abel"/>
              <a:buNone/>
              <a:defRPr sz="2100" b="0" i="0" u="none" strike="noStrike" cap="none">
                <a:solidFill>
                  <a:schemeClr val="lt1"/>
                </a:solidFill>
                <a:latin typeface="Abel"/>
                <a:ea typeface="Abel"/>
                <a:cs typeface="Abel"/>
                <a:sym typeface="Abel"/>
              </a:defRPr>
            </a:lvl9pPr>
          </a:lstStyle>
          <a:p>
            <a:pPr marL="0" indent="0" algn="l">
              <a:buClr>
                <a:schemeClr val="dk1"/>
              </a:buClr>
              <a:buSzPts val="1100"/>
            </a:pPr>
            <a:r>
              <a:rPr lang="es-ES" sz="1600" dirty="0">
                <a:latin typeface="Segoe UI" panose="020B0502040204020203" pitchFamily="34" charset="0"/>
                <a:cs typeface="Segoe UI" panose="020B0502040204020203" pitchFamily="34" charset="0"/>
              </a:rPr>
              <a:t>West </a:t>
            </a:r>
            <a:r>
              <a:rPr lang="es-ES" sz="1600" dirty="0" err="1">
                <a:latin typeface="Segoe UI" panose="020B0502040204020203" pitchFamily="34" charset="0"/>
                <a:cs typeface="Segoe UI" panose="020B0502040204020203" pitchFamily="34" charset="0"/>
              </a:rPr>
              <a:t>Solent</a:t>
            </a:r>
            <a:r>
              <a:rPr lang="es-ES" sz="1600" dirty="0">
                <a:latin typeface="Segoe UI" panose="020B0502040204020203" pitchFamily="34" charset="0"/>
                <a:cs typeface="Segoe UI" panose="020B0502040204020203" pitchFamily="34" charset="0"/>
              </a:rPr>
              <a:t> Solar Cooperative</a:t>
            </a:r>
            <a:endParaRPr lang="en-GB" sz="1600" dirty="0">
              <a:latin typeface="Segoe UI" panose="020B0502040204020203" pitchFamily="34" charset="0"/>
              <a:cs typeface="Segoe UI" panose="020B0502040204020203" pitchFamily="34" charset="0"/>
            </a:endParaRPr>
          </a:p>
        </p:txBody>
      </p:sp>
      <p:sp>
        <p:nvSpPr>
          <p:cNvPr id="23" name="CuadroTexto 22">
            <a:extLst>
              <a:ext uri="{FF2B5EF4-FFF2-40B4-BE49-F238E27FC236}">
                <a16:creationId xmlns:a16="http://schemas.microsoft.com/office/drawing/2014/main" id="{BA8B16EB-E7B1-4F83-9F0D-D1ADDBB73323}"/>
              </a:ext>
            </a:extLst>
          </p:cNvPr>
          <p:cNvSpPr txBox="1"/>
          <p:nvPr/>
        </p:nvSpPr>
        <p:spPr>
          <a:xfrm>
            <a:off x="8379563" y="3429000"/>
            <a:ext cx="2725616" cy="338554"/>
          </a:xfrm>
          <a:prstGeom prst="rect">
            <a:avLst/>
          </a:prstGeom>
          <a:noFill/>
        </p:spPr>
        <p:txBody>
          <a:bodyPr wrap="square">
            <a:spAutoFit/>
          </a:bodyPr>
          <a:lstStyle/>
          <a:p>
            <a:r>
              <a:rPr lang="en-GB" sz="1600" dirty="0">
                <a:solidFill>
                  <a:schemeClr val="bg1"/>
                </a:solidFill>
                <a:latin typeface="Segoe UI" panose="020B0502040204020203" pitchFamily="34" charset="0"/>
                <a:cs typeface="Segoe UI" panose="020B0502040204020203" pitchFamily="34" charset="0"/>
              </a:rPr>
              <a:t>Drumlin Wind Energy Co-op</a:t>
            </a:r>
          </a:p>
        </p:txBody>
      </p:sp>
      <p:pic>
        <p:nvPicPr>
          <p:cNvPr id="11" name="Imagen 10">
            <a:extLst>
              <a:ext uri="{FF2B5EF4-FFF2-40B4-BE49-F238E27FC236}">
                <a16:creationId xmlns:a16="http://schemas.microsoft.com/office/drawing/2014/main" id="{041CF50D-687C-4956-8264-81DAAE512FC3}"/>
              </a:ext>
            </a:extLst>
          </p:cNvPr>
          <p:cNvPicPr>
            <a:picLocks noChangeAspect="1"/>
          </p:cNvPicPr>
          <p:nvPr/>
        </p:nvPicPr>
        <p:blipFill rotWithShape="1">
          <a:blip r:embed="rId10"/>
          <a:srcRect l="18282" t="20943" r="42654" b="15059"/>
          <a:stretch/>
        </p:blipFill>
        <p:spPr>
          <a:xfrm>
            <a:off x="8205401" y="3767554"/>
            <a:ext cx="3219848" cy="2965705"/>
          </a:xfrm>
          <a:prstGeom prst="rect">
            <a:avLst/>
          </a:prstGeom>
        </p:spPr>
      </p:pic>
      <p:pic>
        <p:nvPicPr>
          <p:cNvPr id="24" name="Imagen 23" descr="Un grupo de personas posando junto a un perro&#10;&#10;Descripción generada automáticamente">
            <a:extLst>
              <a:ext uri="{FF2B5EF4-FFF2-40B4-BE49-F238E27FC236}">
                <a16:creationId xmlns:a16="http://schemas.microsoft.com/office/drawing/2014/main" id="{F4EF9380-7058-4B22-87E3-6F764434BBE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48385" y="1798718"/>
            <a:ext cx="2934508" cy="1630282"/>
          </a:xfrm>
          <a:prstGeom prst="rect">
            <a:avLst/>
          </a:prstGeom>
        </p:spPr>
      </p:pic>
      <p:pic>
        <p:nvPicPr>
          <p:cNvPr id="27" name="Imagen 26" descr="Un grupo de personas de pie&#10;&#10;Descripción generada automáticamente">
            <a:extLst>
              <a:ext uri="{FF2B5EF4-FFF2-40B4-BE49-F238E27FC236}">
                <a16:creationId xmlns:a16="http://schemas.microsoft.com/office/drawing/2014/main" id="{98D0B56D-A8EB-4840-9BD3-2E84625929E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75141" y="3842190"/>
            <a:ext cx="2857500" cy="2076450"/>
          </a:xfrm>
          <a:prstGeom prst="rect">
            <a:avLst/>
          </a:prstGeom>
        </p:spPr>
      </p:pic>
      <p:sp>
        <p:nvSpPr>
          <p:cNvPr id="34" name="CuadroTexto 33">
            <a:extLst>
              <a:ext uri="{FF2B5EF4-FFF2-40B4-BE49-F238E27FC236}">
                <a16:creationId xmlns:a16="http://schemas.microsoft.com/office/drawing/2014/main" id="{565D121B-0F22-4C0D-8F4D-C675532BB793}"/>
              </a:ext>
            </a:extLst>
          </p:cNvPr>
          <p:cNvSpPr txBox="1"/>
          <p:nvPr/>
        </p:nvSpPr>
        <p:spPr>
          <a:xfrm>
            <a:off x="3986600" y="6048555"/>
            <a:ext cx="4052638" cy="307777"/>
          </a:xfrm>
          <a:prstGeom prst="rect">
            <a:avLst/>
          </a:prstGeom>
          <a:noFill/>
        </p:spPr>
        <p:txBody>
          <a:bodyPr wrap="square">
            <a:spAutoFit/>
          </a:bodyPr>
          <a:lstStyle/>
          <a:p>
            <a:r>
              <a:rPr lang="en-GB" sz="1400" dirty="0">
                <a:solidFill>
                  <a:schemeClr val="bg1"/>
                </a:solidFill>
                <a:latin typeface="Segoe UI" panose="020B0502040204020203" pitchFamily="34" charset="0"/>
                <a:cs typeface="Segoe UI" panose="020B0502040204020203" pitchFamily="34" charset="0"/>
              </a:rPr>
              <a:t>Springbok Sustainable Wood Heat Co-operative</a:t>
            </a:r>
          </a:p>
        </p:txBody>
      </p:sp>
      <p:pic>
        <p:nvPicPr>
          <p:cNvPr id="31" name="Imagen 30">
            <a:extLst>
              <a:ext uri="{FF2B5EF4-FFF2-40B4-BE49-F238E27FC236}">
                <a16:creationId xmlns:a16="http://schemas.microsoft.com/office/drawing/2014/main" id="{26C3D985-BD4E-49DE-9BAC-3B2DA37DAE73}"/>
              </a:ext>
            </a:extLst>
          </p:cNvPr>
          <p:cNvPicPr>
            <a:picLocks noChangeAspect="1"/>
          </p:cNvPicPr>
          <p:nvPr/>
        </p:nvPicPr>
        <p:blipFill rotWithShape="1">
          <a:blip r:embed="rId13"/>
          <a:srcRect l="9923" t="24287" r="10923" b="9666"/>
          <a:stretch/>
        </p:blipFill>
        <p:spPr>
          <a:xfrm>
            <a:off x="331076" y="3965368"/>
            <a:ext cx="4302101" cy="2018230"/>
          </a:xfrm>
          <a:prstGeom prst="rect">
            <a:avLst/>
          </a:prstGeom>
        </p:spPr>
      </p:pic>
    </p:spTree>
    <p:extLst>
      <p:ext uri="{BB962C8B-B14F-4D97-AF65-F5344CB8AC3E}">
        <p14:creationId xmlns:p14="http://schemas.microsoft.com/office/powerpoint/2010/main" val="366822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5765</TotalTime>
  <Words>1656</Words>
  <Application>Microsoft Office PowerPoint</Application>
  <PresentationFormat>Panorámica</PresentationFormat>
  <Paragraphs>122</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Abel</vt:lpstr>
      <vt:lpstr>Arial</vt:lpstr>
      <vt:lpstr>Calibri</vt:lpstr>
      <vt:lpstr>Calibri Light</vt:lpstr>
      <vt:lpstr>Fjalla One</vt:lpstr>
      <vt:lpstr>Grandview</vt:lpstr>
      <vt:lpstr>Segoe UI</vt:lpstr>
      <vt:lpstr>Office Theme</vt:lpstr>
      <vt:lpstr>IO1: In-service Training Programme Module 4: Best practices on Circular Economy and Social Entrepreneurship– PPT3</vt:lpstr>
      <vt:lpstr>Module 4: Contents</vt:lpstr>
      <vt:lpstr>OBJECTIVES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Arantxa Aguirre</cp:lastModifiedBy>
  <cp:revision>255</cp:revision>
  <dcterms:created xsi:type="dcterms:W3CDTF">2021-04-20T08:47:25Z</dcterms:created>
  <dcterms:modified xsi:type="dcterms:W3CDTF">2022-07-14T22:10:17Z</dcterms:modified>
</cp:coreProperties>
</file>