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293" r:id="rId6"/>
    <p:sldId id="290" r:id="rId7"/>
    <p:sldId id="301" r:id="rId8"/>
    <p:sldId id="266" r:id="rId9"/>
    <p:sldId id="302" r:id="rId10"/>
    <p:sldId id="303" r:id="rId11"/>
    <p:sldId id="291" r:id="rId12"/>
    <p:sldId id="292" r:id="rId13"/>
    <p:sldId id="268" r:id="rId14"/>
    <p:sldId id="294" r:id="rId15"/>
    <p:sldId id="295" r:id="rId16"/>
    <p:sldId id="304" r:id="rId17"/>
    <p:sldId id="305" r:id="rId18"/>
    <p:sldId id="300"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9D9"/>
    <a:srgbClr val="29BA86"/>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8" d="100"/>
          <a:sy n="68"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14/07/2022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14/07/2022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espigoladors.cat/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hyperlink" Target="https://espigoladors.cat/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espigoladors.cat/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6W9ec1HK4U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svg"/><Relationship Id="rId7" Type="http://schemas.openxmlformats.org/officeDocument/2006/relationships/hyperlink" Target="https://good-edi.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good-edi.com/" TargetMode="External"/><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1.png"/><Relationship Id="rId10" Type="http://schemas.openxmlformats.org/officeDocument/2006/relationships/hyperlink" Target="https://soundcloud.com/impactboomorg/episode-276-2021-catherine-hutchins-and-aniyo-rahebi-on-sustainability-through-waste-free-coffee-cups?utm_source=clipboard&amp;utm_campaign=wtshare&amp;utm_medium=widget&amp;utm_content=https%253A%252F%252Fsoundcloud.com%252Fimpactboomorg%252Fepisode-276-2021-catherine-hutchins-and-aniyo-rahebi-on-sustainability-through-waste-free-coffee-cups" TargetMode="External"/><Relationship Id="rId4" Type="http://schemas.openxmlformats.org/officeDocument/2006/relationships/hyperlink" Target="https://www.impactboom.org/blog/2021/8/16/catherine-hutchins-and-aniyo-rahebi-on-creating-environmental-sustainability-through-waste-free-edible-coffee-cups" TargetMode="Externa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svg"/><Relationship Id="rId7" Type="http://schemas.openxmlformats.org/officeDocument/2006/relationships/hyperlink" Target="https://good-edi.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espigoladors.cat/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espigoladors.cat/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4: Best practices on Circular Economy and Social Entrepreneurship– </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PPT1</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8387314"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Espigoladors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(Catalonia, Spain)</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686844" y="2154394"/>
            <a:ext cx="68159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In </a:t>
            </a:r>
            <a:r>
              <a:rPr lang="en-GB" sz="1600" dirty="0" err="1">
                <a:latin typeface="Segoe UI" panose="020B0502040204020203" pitchFamily="34" charset="0"/>
                <a:cs typeface="Segoe UI" panose="020B0502040204020203" pitchFamily="34" charset="0"/>
              </a:rPr>
              <a:t>Espigoladors</a:t>
            </a:r>
            <a:r>
              <a:rPr lang="en-GB" sz="1600" dirty="0">
                <a:latin typeface="Segoe UI" panose="020B0502040204020203" pitchFamily="34" charset="0"/>
                <a:cs typeface="Segoe UI" panose="020B0502040204020203" pitchFamily="34" charset="0"/>
              </a:rPr>
              <a:t>, they want to recover and dignify the gleaning activity, an ancient practice with ancestral roots which consists in the harvest and collection, through an agreement with the farmer, of fruits and vegetables which are discarded from the commercial market for surplus production, diminishing of sales or aesthetic questions.</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Thus they contribute to reducing the food waste and losses while making the task of the primary sector visible, as well as raising awareness about the value of food.</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They organize gleanings directly in the fields of food which cannot be sold and we distribute them to social entities in order to provide access to healthy, nutritious food to people in vulnerable situations.</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4" y="1157624"/>
            <a:ext cx="349525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fr-FR"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https://espigoladors.cat/en/</a:t>
            </a:r>
            <a:r>
              <a:rPr lang="fr-FR" sz="2000" dirty="0">
                <a:solidFill>
                  <a:srgbClr val="04B9D9"/>
                </a:solidFill>
                <a:latin typeface="Grandview" panose="020B0502040204020203" pitchFamily="34" charset="0"/>
                <a:cs typeface="Arial" panose="020B0604020202020204" pitchFamily="34" charset="0"/>
              </a:rPr>
              <a:t> </a:t>
            </a:r>
            <a:endParaRPr lang="en-GB" sz="2000" dirty="0">
              <a:solidFill>
                <a:srgbClr val="04B9D9"/>
              </a:solidFill>
              <a:latin typeface="Grandview" panose="020B0502040204020203" pitchFamily="34" charset="0"/>
              <a:cs typeface="Arial" panose="020B0604020202020204" pitchFamily="34" charset="0"/>
            </a:endParaRPr>
          </a:p>
        </p:txBody>
      </p:sp>
      <p:pic>
        <p:nvPicPr>
          <p:cNvPr id="9" name="Imagen 8">
            <a:extLst>
              <a:ext uri="{FF2B5EF4-FFF2-40B4-BE49-F238E27FC236}">
                <a16:creationId xmlns:a16="http://schemas.microsoft.com/office/drawing/2014/main" id="{50697AC2-BE1A-44E8-8C87-7FC970005182}"/>
              </a:ext>
            </a:extLst>
          </p:cNvPr>
          <p:cNvPicPr>
            <a:picLocks noChangeAspect="1"/>
          </p:cNvPicPr>
          <p:nvPr/>
        </p:nvPicPr>
        <p:blipFill>
          <a:blip r:embed="rId8"/>
          <a:stretch>
            <a:fillRect/>
          </a:stretch>
        </p:blipFill>
        <p:spPr>
          <a:xfrm>
            <a:off x="1235259" y="4624782"/>
            <a:ext cx="2430931" cy="1468984"/>
          </a:xfrm>
          <a:prstGeom prst="rect">
            <a:avLst/>
          </a:prstGeom>
        </p:spPr>
      </p:pic>
      <p:sp>
        <p:nvSpPr>
          <p:cNvPr id="10" name="Google Shape;876;p37">
            <a:extLst>
              <a:ext uri="{FF2B5EF4-FFF2-40B4-BE49-F238E27FC236}">
                <a16:creationId xmlns:a16="http://schemas.microsoft.com/office/drawing/2014/main" id="{C5CCFA1B-13DD-4B93-B81A-90A8DE71540C}"/>
              </a:ext>
            </a:extLst>
          </p:cNvPr>
          <p:cNvSpPr txBox="1">
            <a:spLocks noGrp="1"/>
          </p:cNvSpPr>
          <p:nvPr/>
        </p:nvSpPr>
        <p:spPr>
          <a:xfrm>
            <a:off x="6862195" y="1697048"/>
            <a:ext cx="2225534"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rPr>
              <a:t>GLEANINGS</a:t>
            </a:r>
          </a:p>
        </p:txBody>
      </p:sp>
      <p:pic>
        <p:nvPicPr>
          <p:cNvPr id="2" name="Imagen 1">
            <a:extLst>
              <a:ext uri="{FF2B5EF4-FFF2-40B4-BE49-F238E27FC236}">
                <a16:creationId xmlns:a16="http://schemas.microsoft.com/office/drawing/2014/main" id="{7F232B37-6488-455B-9A59-DEB6590107B3}"/>
              </a:ext>
            </a:extLst>
          </p:cNvPr>
          <p:cNvPicPr>
            <a:picLocks noChangeAspect="1"/>
          </p:cNvPicPr>
          <p:nvPr/>
        </p:nvPicPr>
        <p:blipFill rotWithShape="1">
          <a:blip r:embed="rId9"/>
          <a:srcRect t="7527"/>
          <a:stretch/>
        </p:blipFill>
        <p:spPr>
          <a:xfrm>
            <a:off x="1266388" y="1968627"/>
            <a:ext cx="2368675" cy="2556185"/>
          </a:xfrm>
          <a:prstGeom prst="rect">
            <a:avLst/>
          </a:prstGeom>
        </p:spPr>
      </p:pic>
    </p:spTree>
    <p:extLst>
      <p:ext uri="{BB962C8B-B14F-4D97-AF65-F5344CB8AC3E}">
        <p14:creationId xmlns:p14="http://schemas.microsoft.com/office/powerpoint/2010/main" val="290570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Google Shape;874;p37">
            <a:extLst>
              <a:ext uri="{FF2B5EF4-FFF2-40B4-BE49-F238E27FC236}">
                <a16:creationId xmlns:a16="http://schemas.microsoft.com/office/drawing/2014/main" id="{C6D6C847-BA2B-46EE-8967-6CC57EDD0CCD}"/>
              </a:ext>
            </a:extLst>
          </p:cNvPr>
          <p:cNvSpPr txBox="1">
            <a:spLocks noGrp="1"/>
          </p:cNvSpPr>
          <p:nvPr/>
        </p:nvSpPr>
        <p:spPr>
          <a:xfrm>
            <a:off x="4746582" y="4274499"/>
            <a:ext cx="6548982"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 NETWORK of local farms and volunteers</a:t>
            </a:r>
          </a:p>
        </p:txBody>
      </p:sp>
      <p:sp>
        <p:nvSpPr>
          <p:cNvPr id="11" name="Google Shape;875;p37">
            <a:extLst>
              <a:ext uri="{FF2B5EF4-FFF2-40B4-BE49-F238E27FC236}">
                <a16:creationId xmlns:a16="http://schemas.microsoft.com/office/drawing/2014/main" id="{6B1C66AF-3626-40BD-8CD2-20E432095F7D}"/>
              </a:ext>
            </a:extLst>
          </p:cNvPr>
          <p:cNvSpPr txBox="1">
            <a:spLocks noGrp="1"/>
          </p:cNvSpPr>
          <p:nvPr/>
        </p:nvSpPr>
        <p:spPr>
          <a:xfrm>
            <a:off x="4746582" y="4661237"/>
            <a:ext cx="643723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l"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buClr>
                <a:schemeClr val="dk1"/>
              </a:buClr>
              <a:buSzPts val="1100"/>
            </a:pPr>
            <a:r>
              <a:rPr lang="es-ES" dirty="0">
                <a:latin typeface="Segoe UI" panose="020B0502040204020203" pitchFamily="34" charset="0"/>
                <a:cs typeface="Segoe UI" panose="020B0502040204020203" pitchFamily="34" charset="0"/>
              </a:rPr>
              <a:t>T</a:t>
            </a:r>
            <a:r>
              <a:rPr lang="en-GB" dirty="0">
                <a:latin typeface="Segoe UI" panose="020B0502040204020203" pitchFamily="34" charset="0"/>
                <a:cs typeface="Segoe UI" panose="020B0502040204020203" pitchFamily="34" charset="0"/>
              </a:rPr>
              <a:t>hey get curious, compromised people with willingness to learn, who want to contribute to the fight for better food usage, who want to share experiences and work hands-on with the land.</a:t>
            </a:r>
          </a:p>
          <a:p>
            <a:pPr marL="0" indent="0">
              <a:buClr>
                <a:schemeClr val="dk1"/>
              </a:buClr>
              <a:buSzPts val="1100"/>
            </a:pPr>
            <a:endParaRPr lang="en-GB" dirty="0">
              <a:latin typeface="Segoe UI" panose="020B0502040204020203" pitchFamily="34" charset="0"/>
              <a:cs typeface="Segoe UI" panose="020B0502040204020203" pitchFamily="34" charset="0"/>
            </a:endParaRPr>
          </a:p>
          <a:p>
            <a:pPr marL="0" indent="0">
              <a:buClr>
                <a:schemeClr val="dk1"/>
              </a:buClr>
              <a:buSzPts val="1100"/>
            </a:pPr>
            <a:r>
              <a:rPr lang="en-GB" dirty="0">
                <a:latin typeface="Segoe UI" panose="020B0502040204020203" pitchFamily="34" charset="0"/>
                <a:cs typeface="Segoe UI" panose="020B0502040204020203" pitchFamily="34" charset="0"/>
              </a:rPr>
              <a:t>We look for farmers who want to contribute for a better food usage with them, applying a coherent solution with the environment and social context.</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COMMITMENT WITH THE SUSTAINABLE DEVELOPMENT GOALS (SDGS)</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09142" y="1844665"/>
            <a:ext cx="68159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The actions promoted by </a:t>
            </a:r>
            <a:r>
              <a:rPr lang="en-GB" dirty="0" err="1">
                <a:latin typeface="Segoe UI" panose="020B0502040204020203" pitchFamily="34" charset="0"/>
                <a:cs typeface="Segoe UI" panose="020B0502040204020203" pitchFamily="34" charset="0"/>
              </a:rPr>
              <a:t>Espigoladors</a:t>
            </a:r>
            <a:r>
              <a:rPr lang="en-GB" dirty="0">
                <a:latin typeface="Segoe UI" panose="020B0502040204020203" pitchFamily="34" charset="0"/>
                <a:cs typeface="Segoe UI" panose="020B0502040204020203" pitchFamily="34" charset="0"/>
              </a:rPr>
              <a:t> are well aligned with some of the SDGs, adopted in 2015 by United Nations in order to eradicate poverty, protect the planet and ensure prosperity for everyone as part of a new sustainability development global agenda.</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746582" y="2946890"/>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CIRCULAR ECONOMY</a:t>
            </a: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746582" y="3258373"/>
            <a:ext cx="673632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At the same time, </a:t>
            </a:r>
            <a:r>
              <a:rPr lang="en-GB" dirty="0" err="1">
                <a:latin typeface="Segoe UI" panose="020B0502040204020203" pitchFamily="34" charset="0"/>
                <a:cs typeface="Segoe UI" panose="020B0502040204020203" pitchFamily="34" charset="0"/>
              </a:rPr>
              <a:t>Espigoladors</a:t>
            </a:r>
            <a:r>
              <a:rPr lang="en-GB" dirty="0">
                <a:latin typeface="Segoe UI" panose="020B0502040204020203" pitchFamily="34" charset="0"/>
                <a:cs typeface="Segoe UI" panose="020B0502040204020203" pitchFamily="34" charset="0"/>
              </a:rPr>
              <a:t> model is closely bound up with the circular economy principles, a new paradigm change aiming to extend product’s lifespan and maximize their use, while reducing waste generation.</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7228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495945" y="3054511"/>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4" name="Google Shape;888;p37">
            <a:extLst>
              <a:ext uri="{FF2B5EF4-FFF2-40B4-BE49-F238E27FC236}">
                <a16:creationId xmlns:a16="http://schemas.microsoft.com/office/drawing/2014/main" id="{25071C7C-66E1-4331-A850-7C2962FF43A6}"/>
              </a:ext>
            </a:extLst>
          </p:cNvPr>
          <p:cNvSpPr/>
          <p:nvPr/>
        </p:nvSpPr>
        <p:spPr>
          <a:xfrm>
            <a:off x="4413966" y="4386192"/>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id="{D22FC614-DB0A-492F-B6BE-42823E7C8532}"/>
              </a:ext>
            </a:extLst>
          </p:cNvPr>
          <p:cNvSpPr txBox="1">
            <a:spLocks noGrp="1"/>
          </p:cNvSpPr>
          <p:nvPr/>
        </p:nvSpPr>
        <p:spPr>
          <a:xfrm>
            <a:off x="911431" y="501668"/>
            <a:ext cx="8387314"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Espigoladors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(Catalonia, Spain)</a:t>
            </a:r>
          </a:p>
        </p:txBody>
      </p:sp>
      <p:sp>
        <p:nvSpPr>
          <p:cNvPr id="21" name="Google Shape;877;p37">
            <a:extLst>
              <a:ext uri="{FF2B5EF4-FFF2-40B4-BE49-F238E27FC236}">
                <a16:creationId xmlns:a16="http://schemas.microsoft.com/office/drawing/2014/main" id="{1A42E3B0-327A-4B2F-9CFA-2E8AA6A46162}"/>
              </a:ext>
            </a:extLst>
          </p:cNvPr>
          <p:cNvSpPr txBox="1">
            <a:spLocks noGrp="1"/>
          </p:cNvSpPr>
          <p:nvPr/>
        </p:nvSpPr>
        <p:spPr>
          <a:xfrm>
            <a:off x="666892" y="1157624"/>
            <a:ext cx="3567484"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fr-FR"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https://espigoladors.cat/en/</a:t>
            </a:r>
            <a:r>
              <a:rPr lang="fr-FR" sz="2000" dirty="0">
                <a:solidFill>
                  <a:srgbClr val="04B9D9"/>
                </a:solidFill>
                <a:latin typeface="Grandview" panose="020B0502040204020203" pitchFamily="34" charset="0"/>
                <a:cs typeface="Arial" panose="020B0604020202020204" pitchFamily="34" charset="0"/>
              </a:rPr>
              <a:t> </a:t>
            </a:r>
            <a:endParaRPr lang="en-GB" sz="2000" dirty="0">
              <a:solidFill>
                <a:srgbClr val="04B9D9"/>
              </a:solidFill>
              <a:latin typeface="Grandview" panose="020B0502040204020203" pitchFamily="34" charset="0"/>
              <a:cs typeface="Arial" panose="020B0604020202020204" pitchFamily="34" charset="0"/>
            </a:endParaRPr>
          </a:p>
        </p:txBody>
      </p:sp>
      <p:pic>
        <p:nvPicPr>
          <p:cNvPr id="8" name="Imagen 7">
            <a:extLst>
              <a:ext uri="{FF2B5EF4-FFF2-40B4-BE49-F238E27FC236}">
                <a16:creationId xmlns:a16="http://schemas.microsoft.com/office/drawing/2014/main" id="{C5DC5210-BF72-45F8-8F62-5D987C6F581B}"/>
              </a:ext>
            </a:extLst>
          </p:cNvPr>
          <p:cNvPicPr>
            <a:picLocks noChangeAspect="1"/>
          </p:cNvPicPr>
          <p:nvPr/>
        </p:nvPicPr>
        <p:blipFill rotWithShape="1">
          <a:blip r:embed="rId8"/>
          <a:srcRect l="50000" t="35378" r="8127" b="18754"/>
          <a:stretch/>
        </p:blipFill>
        <p:spPr>
          <a:xfrm>
            <a:off x="494924" y="1785843"/>
            <a:ext cx="3657089" cy="2252289"/>
          </a:xfrm>
          <a:prstGeom prst="rect">
            <a:avLst/>
          </a:prstGeom>
        </p:spPr>
      </p:pic>
      <p:pic>
        <p:nvPicPr>
          <p:cNvPr id="31" name="Imagen 30">
            <a:extLst>
              <a:ext uri="{FF2B5EF4-FFF2-40B4-BE49-F238E27FC236}">
                <a16:creationId xmlns:a16="http://schemas.microsoft.com/office/drawing/2014/main" id="{30141E05-0486-4558-B9A6-850E99990716}"/>
              </a:ext>
            </a:extLst>
          </p:cNvPr>
          <p:cNvPicPr>
            <a:picLocks noChangeAspect="1"/>
          </p:cNvPicPr>
          <p:nvPr/>
        </p:nvPicPr>
        <p:blipFill>
          <a:blip r:embed="rId9"/>
          <a:stretch>
            <a:fillRect/>
          </a:stretch>
        </p:blipFill>
        <p:spPr>
          <a:xfrm>
            <a:off x="1217490" y="4285774"/>
            <a:ext cx="2430931" cy="1468984"/>
          </a:xfrm>
          <a:prstGeom prst="rect">
            <a:avLst/>
          </a:prstGeom>
        </p:spPr>
      </p:pic>
    </p:spTree>
    <p:extLst>
      <p:ext uri="{BB962C8B-B14F-4D97-AF65-F5344CB8AC3E}">
        <p14:creationId xmlns:p14="http://schemas.microsoft.com/office/powerpoint/2010/main" val="161075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6487392" y="1345117"/>
            <a:ext cx="3092705"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sz="2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THEIR IMPACT</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68;p37">
            <a:extLst>
              <a:ext uri="{FF2B5EF4-FFF2-40B4-BE49-F238E27FC236}">
                <a16:creationId xmlns:a16="http://schemas.microsoft.com/office/drawing/2014/main" id="{CCF77E85-3076-407F-8665-B18287F64605}"/>
              </a:ext>
            </a:extLst>
          </p:cNvPr>
          <p:cNvSpPr txBox="1">
            <a:spLocks noGrp="1"/>
          </p:cNvSpPr>
          <p:nvPr/>
        </p:nvSpPr>
        <p:spPr>
          <a:xfrm>
            <a:off x="911431" y="501668"/>
            <a:ext cx="8387314"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Espigoladors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(Catalonia, Spain)</a:t>
            </a:r>
          </a:p>
        </p:txBody>
      </p:sp>
      <p:sp>
        <p:nvSpPr>
          <p:cNvPr id="26" name="Google Shape;877;p37">
            <a:extLst>
              <a:ext uri="{FF2B5EF4-FFF2-40B4-BE49-F238E27FC236}">
                <a16:creationId xmlns:a16="http://schemas.microsoft.com/office/drawing/2014/main" id="{BD8DF920-4E8E-486E-914A-B8B71ECCFC0C}"/>
              </a:ext>
            </a:extLst>
          </p:cNvPr>
          <p:cNvSpPr txBox="1">
            <a:spLocks noGrp="1"/>
          </p:cNvSpPr>
          <p:nvPr/>
        </p:nvSpPr>
        <p:spPr>
          <a:xfrm>
            <a:off x="922004" y="1157624"/>
            <a:ext cx="3545854"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fr-FR"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https://espigoladors.cat/en/</a:t>
            </a:r>
            <a:r>
              <a:rPr lang="fr-FR" sz="2000" dirty="0">
                <a:solidFill>
                  <a:srgbClr val="04B9D9"/>
                </a:solidFill>
                <a:latin typeface="Grandview" panose="020B0502040204020203" pitchFamily="34" charset="0"/>
                <a:cs typeface="Arial" panose="020B0604020202020204" pitchFamily="34" charset="0"/>
              </a:rPr>
              <a:t> </a:t>
            </a:r>
            <a:endParaRPr lang="en-GB" sz="2000" dirty="0">
              <a:solidFill>
                <a:srgbClr val="04B9D9"/>
              </a:solidFill>
              <a:latin typeface="Grandview" panose="020B0502040204020203" pitchFamily="34" charset="0"/>
              <a:cs typeface="Arial" panose="020B0604020202020204" pitchFamily="34" charset="0"/>
            </a:endParaRPr>
          </a:p>
        </p:txBody>
      </p:sp>
      <p:pic>
        <p:nvPicPr>
          <p:cNvPr id="27" name="Imagen 26">
            <a:extLst>
              <a:ext uri="{FF2B5EF4-FFF2-40B4-BE49-F238E27FC236}">
                <a16:creationId xmlns:a16="http://schemas.microsoft.com/office/drawing/2014/main" id="{A650E85E-6DC2-4A40-99D7-AC0C83D224D4}"/>
              </a:ext>
            </a:extLst>
          </p:cNvPr>
          <p:cNvPicPr>
            <a:picLocks noChangeAspect="1"/>
          </p:cNvPicPr>
          <p:nvPr/>
        </p:nvPicPr>
        <p:blipFill>
          <a:blip r:embed="rId8"/>
          <a:stretch>
            <a:fillRect/>
          </a:stretch>
        </p:blipFill>
        <p:spPr>
          <a:xfrm>
            <a:off x="922004" y="2484038"/>
            <a:ext cx="2105014" cy="1272036"/>
          </a:xfrm>
          <a:prstGeom prst="rect">
            <a:avLst/>
          </a:prstGeom>
        </p:spPr>
      </p:pic>
      <p:pic>
        <p:nvPicPr>
          <p:cNvPr id="5" name="Imagen 4">
            <a:extLst>
              <a:ext uri="{FF2B5EF4-FFF2-40B4-BE49-F238E27FC236}">
                <a16:creationId xmlns:a16="http://schemas.microsoft.com/office/drawing/2014/main" id="{29DFF626-D93A-4B6F-939E-75DCC9E21FDD}"/>
              </a:ext>
            </a:extLst>
          </p:cNvPr>
          <p:cNvPicPr>
            <a:picLocks noChangeAspect="1"/>
          </p:cNvPicPr>
          <p:nvPr/>
        </p:nvPicPr>
        <p:blipFill rotWithShape="1">
          <a:blip r:embed="rId9"/>
          <a:srcRect l="9923" t="26538" r="10461" b="7295"/>
          <a:stretch/>
        </p:blipFill>
        <p:spPr>
          <a:xfrm>
            <a:off x="3354781" y="1922782"/>
            <a:ext cx="8605639" cy="4021095"/>
          </a:xfrm>
          <a:prstGeom prst="rect">
            <a:avLst/>
          </a:prstGeom>
        </p:spPr>
      </p:pic>
    </p:spTree>
    <p:extLst>
      <p:ext uri="{BB962C8B-B14F-4D97-AF65-F5344CB8AC3E}">
        <p14:creationId xmlns:p14="http://schemas.microsoft.com/office/powerpoint/2010/main" val="282661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QUESTIONS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2196152"/>
            <a:ext cx="10588248" cy="33547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How does </a:t>
            </a:r>
            <a:r>
              <a:rPr lang="en-IE" sz="2400" dirty="0" err="1">
                <a:latin typeface="Segoe UI" panose="020B0502040204020203" pitchFamily="34" charset="0"/>
                <a:ea typeface="Source Sans Pro" panose="020B0503030403020204" pitchFamily="34" charset="0"/>
                <a:cs typeface="Segoe UI" panose="020B0502040204020203" pitchFamily="34" charset="0"/>
              </a:rPr>
              <a:t>Espigoladors</a:t>
            </a:r>
            <a:r>
              <a:rPr lang="en-IE" sz="2400" dirty="0">
                <a:latin typeface="Segoe UI" panose="020B0502040204020203" pitchFamily="34" charset="0"/>
                <a:ea typeface="Source Sans Pro" panose="020B0503030403020204" pitchFamily="34" charset="0"/>
                <a:cs typeface="Segoe UI" panose="020B0502040204020203" pitchFamily="34" charset="0"/>
              </a:rPr>
              <a:t> involve the local community?</a:t>
            </a:r>
          </a:p>
          <a:p>
            <a:r>
              <a:rPr lang="en-IE" sz="2400" dirty="0">
                <a:latin typeface="Segoe UI" panose="020B0502040204020203" pitchFamily="34" charset="0"/>
                <a:ea typeface="Source Sans Pro" panose="020B0503030403020204" pitchFamily="34" charset="0"/>
                <a:cs typeface="Segoe UI" panose="020B0502040204020203" pitchFamily="34" charset="0"/>
              </a:rPr>
              <a:t>Why is it a social enterprise?</a:t>
            </a:r>
          </a:p>
          <a:p>
            <a:r>
              <a:rPr lang="en-IE" sz="2400" dirty="0">
                <a:latin typeface="Segoe UI" panose="020B0502040204020203" pitchFamily="34" charset="0"/>
                <a:ea typeface="Source Sans Pro" panose="020B0503030403020204" pitchFamily="34" charset="0"/>
                <a:cs typeface="Segoe UI" panose="020B0502040204020203" pitchFamily="34" charset="0"/>
              </a:rPr>
              <a:t>How do they apply the circular economy?</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a:p>
            <a:r>
              <a:rPr lang="en-IE" sz="2000" dirty="0">
                <a:latin typeface="Segoe UI" panose="020B0502040204020203" pitchFamily="34" charset="0"/>
                <a:ea typeface="Source Sans Pro" panose="020B0503030403020204" pitchFamily="34" charset="0"/>
                <a:cs typeface="Segoe UI" panose="020B0502040204020203" pitchFamily="34" charset="0"/>
              </a:rPr>
              <a:t>Lessons learned:</a:t>
            </a:r>
          </a:p>
          <a:p>
            <a:r>
              <a:rPr lang="en-GB" sz="2000" dirty="0">
                <a:latin typeface="Segoe UI" panose="020B0502040204020203" pitchFamily="34" charset="0"/>
                <a:ea typeface="Source Sans Pro" panose="020B0503030403020204" pitchFamily="34" charset="0"/>
                <a:cs typeface="Segoe UI" panose="020B0502040204020203" pitchFamily="34" charset="0"/>
              </a:rPr>
              <a:t>• Measures for ecological and social sustainability can be combined in the circular economy model</a:t>
            </a:r>
          </a:p>
          <a:p>
            <a:r>
              <a:rPr lang="en-GB" sz="2000" dirty="0">
                <a:latin typeface="Segoe UI" panose="020B0502040204020203" pitchFamily="34" charset="0"/>
                <a:ea typeface="Source Sans Pro" panose="020B0503030403020204" pitchFamily="34" charset="0"/>
                <a:cs typeface="Segoe UI" panose="020B0502040204020203" pitchFamily="34" charset="0"/>
              </a:rPr>
              <a:t>• An ancient practice combined with new ideas can </a:t>
            </a:r>
            <a:r>
              <a:rPr lang="en-GB" sz="2000" dirty="0" err="1">
                <a:latin typeface="Segoe UI" panose="020B0502040204020203" pitchFamily="34" charset="0"/>
                <a:ea typeface="Source Sans Pro" panose="020B0503030403020204" pitchFamily="34" charset="0"/>
                <a:cs typeface="Segoe UI" panose="020B0502040204020203" pitchFamily="34" charset="0"/>
              </a:rPr>
              <a:t>fulfill</a:t>
            </a:r>
            <a:r>
              <a:rPr lang="en-GB" sz="2000" dirty="0">
                <a:latin typeface="Segoe UI" panose="020B0502040204020203" pitchFamily="34" charset="0"/>
                <a:ea typeface="Source Sans Pro" panose="020B0503030403020204" pitchFamily="34" charset="0"/>
                <a:cs typeface="Segoe UI" panose="020B0502040204020203" pitchFamily="34" charset="0"/>
              </a:rPr>
              <a:t> requirements from the 21 century</a:t>
            </a:r>
          </a:p>
          <a:p>
            <a:r>
              <a:rPr lang="en-GB" sz="2000" dirty="0">
                <a:latin typeface="Segoe UI" panose="020B0502040204020203" pitchFamily="34" charset="0"/>
                <a:ea typeface="Source Sans Pro" panose="020B0503030403020204" pitchFamily="34" charset="0"/>
                <a:cs typeface="Segoe UI" panose="020B0502040204020203" pitchFamily="34" charset="0"/>
              </a:rPr>
              <a:t>• A large network with different institutions , businesses , social entities and the agricultural sector allow such a big impact</a:t>
            </a:r>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1" name="TextBox 9">
            <a:extLst>
              <a:ext uri="{FF2B5EF4-FFF2-40B4-BE49-F238E27FC236}">
                <a16:creationId xmlns:a16="http://schemas.microsoft.com/office/drawing/2014/main" id="{A5599F18-CD9C-4250-815F-9EFEBA5551AF}"/>
              </a:ext>
            </a:extLst>
          </p:cNvPr>
          <p:cNvSpPr txBox="1"/>
          <p:nvPr/>
        </p:nvSpPr>
        <p:spPr>
          <a:xfrm>
            <a:off x="952983" y="1463719"/>
            <a:ext cx="10588248" cy="4616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Watch this video: </a:t>
            </a: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https://www.youtube.com/watch?v=6W9ec1HK4UE</a:t>
            </a:r>
            <a:r>
              <a:rPr lang="en-IE" sz="2400" dirty="0">
                <a:latin typeface="Segoe UI" panose="020B0502040204020203" pitchFamily="34" charset="0"/>
                <a:ea typeface="Source Sans Pro" panose="020B0503030403020204" pitchFamily="34" charset="0"/>
                <a:cs typeface="Segoe UI" panose="020B0502040204020203" pitchFamily="34" charset="0"/>
              </a:rPr>
              <a:t>  </a:t>
            </a:r>
          </a:p>
        </p:txBody>
      </p:sp>
    </p:spTree>
    <p:extLst>
      <p:ext uri="{BB962C8B-B14F-4D97-AF65-F5344CB8AC3E}">
        <p14:creationId xmlns:p14="http://schemas.microsoft.com/office/powerpoint/2010/main" val="218204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255454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Good practice: circular economy + social entrepreneurship in the food sector</a:t>
            </a:r>
          </a:p>
          <a:p>
            <a:endParaRPr lang="en-IE" sz="3200" b="1" dirty="0">
              <a:solidFill>
                <a:srgbClr val="29BB89"/>
              </a:solidFill>
              <a:latin typeface="Segoe UI" panose="020B0502040204020203" pitchFamily="34" charset="0"/>
              <a:cs typeface="Segoe UI" panose="020B0502040204020203" pitchFamily="34" charset="0"/>
            </a:endParaRPr>
          </a:p>
          <a:p>
            <a:r>
              <a:rPr lang="en-IE" sz="3200" b="1" dirty="0">
                <a:solidFill>
                  <a:srgbClr val="29BB89"/>
                </a:solidFill>
                <a:latin typeface="Segoe UI" panose="020B0502040204020203" pitchFamily="34" charset="0"/>
                <a:cs typeface="Segoe UI" panose="020B0502040204020203" pitchFamily="34" charset="0"/>
              </a:rPr>
              <a:t>Good Edi</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55661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7697997"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Edi (Australia)</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25265" y="1556467"/>
            <a:ext cx="6815966" cy="4349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Each year in Australia 1 billion takeaway cups are being sent to landfill.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They felt that the solution to this pressing issue needed to be waste-free. Not just shift the problem elsewhere. Unfortunately, most eco-friendly cups require special commercial facilities and specific environments to break down over time. Most still end up in a landfill.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Catherine and </a:t>
            </a:r>
            <a:r>
              <a:rPr lang="en-GB" sz="1800" dirty="0" err="1">
                <a:latin typeface="Segoe UI" panose="020B0502040204020203" pitchFamily="34" charset="0"/>
                <a:cs typeface="Segoe UI" panose="020B0502040204020203" pitchFamily="34" charset="0"/>
              </a:rPr>
              <a:t>Aniyo</a:t>
            </a:r>
            <a:r>
              <a:rPr lang="en-GB" sz="1800" dirty="0">
                <a:latin typeface="Segoe UI" panose="020B0502040204020203" pitchFamily="34" charset="0"/>
                <a:cs typeface="Segoe UI" panose="020B0502040204020203" pitchFamily="34" charset="0"/>
              </a:rPr>
              <a:t>, founders of Good-Edi, decided to take their 20 years of experience in food processing and do something good. Turns out it was their destiny to do this one edible takeaway cup at a time.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indent="0" algn="just">
              <a:buClr>
                <a:schemeClr val="dk1"/>
              </a:buClr>
              <a:buSzPts val="1100"/>
            </a:pPr>
            <a:r>
              <a:rPr lang="en-GB" sz="1800" dirty="0">
                <a:latin typeface="Segoe UI" panose="020B0502040204020203" pitchFamily="34" charset="0"/>
                <a:cs typeface="Segoe UI" panose="020B0502040204020203" pitchFamily="34" charset="0"/>
              </a:rPr>
              <a:t>They created the Good-Edi cup to provide a sustainable and eco-friendly choice when opting for a single-use takeaway cup.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0B0F0"/>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https://good-edi.com/</a:t>
            </a:r>
            <a:r>
              <a:rPr lang="en-GB" sz="2000" dirty="0">
                <a:solidFill>
                  <a:srgbClr val="00B0F0"/>
                </a:solidFill>
                <a:latin typeface="Grandview" panose="020B0502040204020203" pitchFamily="34" charset="0"/>
                <a:cs typeface="Arial" panose="020B0604020202020204" pitchFamily="34" charset="0"/>
              </a:rPr>
              <a:t>  </a:t>
            </a:r>
          </a:p>
          <a:p>
            <a:pPr marL="0" lvl="0" indent="0" algn="just" rtl="0">
              <a:spcBef>
                <a:spcPts val="0"/>
              </a:spcBef>
              <a:spcAft>
                <a:spcPts val="0"/>
              </a:spcAft>
              <a:buClr>
                <a:schemeClr val="dk1"/>
              </a:buClr>
              <a:buSzPts val="1100"/>
              <a:buFont typeface="Arial"/>
              <a:buNone/>
            </a:pPr>
            <a:endParaRPr lang="en-GB" sz="2000" dirty="0">
              <a:solidFill>
                <a:srgbClr val="00B0F0"/>
              </a:solidFill>
              <a:latin typeface="Grandview" panose="020B0502040204020203" pitchFamily="34" charset="0"/>
              <a:cs typeface="Arial" panose="020B0604020202020204" pitchFamily="34" charset="0"/>
            </a:endParaRPr>
          </a:p>
        </p:txBody>
      </p:sp>
      <p:pic>
        <p:nvPicPr>
          <p:cNvPr id="8" name="Imagen 7">
            <a:extLst>
              <a:ext uri="{FF2B5EF4-FFF2-40B4-BE49-F238E27FC236}">
                <a16:creationId xmlns:a16="http://schemas.microsoft.com/office/drawing/2014/main" id="{EA6A4D3B-FB57-685F-0B78-C20F56A48B55}"/>
              </a:ext>
            </a:extLst>
          </p:cNvPr>
          <p:cNvPicPr>
            <a:picLocks noChangeAspect="1"/>
          </p:cNvPicPr>
          <p:nvPr/>
        </p:nvPicPr>
        <p:blipFill rotWithShape="1">
          <a:blip r:embed="rId8"/>
          <a:srcRect l="45000" t="24287" r="46231" b="63194"/>
          <a:stretch/>
        </p:blipFill>
        <p:spPr>
          <a:xfrm>
            <a:off x="1665067" y="2743970"/>
            <a:ext cx="1629007" cy="1307525"/>
          </a:xfrm>
          <a:prstGeom prst="rect">
            <a:avLst/>
          </a:prstGeom>
        </p:spPr>
      </p:pic>
    </p:spTree>
    <p:extLst>
      <p:ext uri="{BB962C8B-B14F-4D97-AF65-F5344CB8AC3E}">
        <p14:creationId xmlns:p14="http://schemas.microsoft.com/office/powerpoint/2010/main" val="286007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458"/>
            <a:ext cx="12192000" cy="6862457"/>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7697997"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Edi (Australia)</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39333" y="1556467"/>
            <a:ext cx="6815966" cy="4267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In this interview, Catherine Hutchins and </a:t>
            </a:r>
            <a:r>
              <a:rPr lang="en-GB" sz="1800" dirty="0" err="1">
                <a:latin typeface="Segoe UI" panose="020B0502040204020203" pitchFamily="34" charset="0"/>
                <a:cs typeface="Segoe UI" panose="020B0502040204020203" pitchFamily="34" charset="0"/>
              </a:rPr>
              <a:t>Aniyo</a:t>
            </a:r>
            <a:r>
              <a:rPr lang="en-GB" sz="1800" dirty="0">
                <a:latin typeface="Segoe UI" panose="020B0502040204020203" pitchFamily="34" charset="0"/>
                <a:cs typeface="Segoe UI" panose="020B0502040204020203" pitchFamily="34" charset="0"/>
              </a:rPr>
              <a:t> </a:t>
            </a:r>
            <a:r>
              <a:rPr lang="en-GB" sz="1800" dirty="0" err="1">
                <a:latin typeface="Segoe UI" panose="020B0502040204020203" pitchFamily="34" charset="0"/>
                <a:cs typeface="Segoe UI" panose="020B0502040204020203" pitchFamily="34" charset="0"/>
              </a:rPr>
              <a:t>Rahebi</a:t>
            </a:r>
            <a:r>
              <a:rPr lang="en-GB" sz="1800" dirty="0">
                <a:latin typeface="Segoe UI" panose="020B0502040204020203" pitchFamily="34" charset="0"/>
                <a:cs typeface="Segoe UI" panose="020B0502040204020203" pitchFamily="34" charset="0"/>
              </a:rPr>
              <a:t> discuss their key learnings through becoming successful social entrepreneurs and the devastating environmental impact of takeaway coffee cups.</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solidFill>
                  <a:srgbClr val="00B0F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https://www.impactboom.org/blog/2021/8/16/catherine-hutchins-and-aniyo-rahebi-on-creating-environmental-sustainability-through-waste-free-edible-coffee-cups</a:t>
            </a:r>
            <a:r>
              <a:rPr lang="en-GB" sz="1800" dirty="0">
                <a:solidFill>
                  <a:srgbClr val="00B0F0"/>
                </a:solidFill>
                <a:latin typeface="Segoe UI" panose="020B0502040204020203" pitchFamily="34" charset="0"/>
                <a:cs typeface="Segoe UI" panose="020B0502040204020203" pitchFamily="34" charset="0"/>
              </a:rPr>
              <a:t> </a:t>
            </a:r>
          </a:p>
          <a:p>
            <a:pPr marL="0" lvl="0" indent="0" algn="just" rtl="0">
              <a:spcBef>
                <a:spcPts val="0"/>
              </a:spcBef>
              <a:spcAft>
                <a:spcPts val="0"/>
              </a:spcAft>
              <a:buClr>
                <a:schemeClr val="dk1"/>
              </a:buClr>
              <a:buSzPts val="1100"/>
              <a:buFont typeface="Arial"/>
              <a:buNone/>
            </a:pPr>
            <a:endParaRPr lang="en-GB" sz="1800" dirty="0">
              <a:solidFill>
                <a:srgbClr val="00B0F0"/>
              </a:solidFill>
              <a:latin typeface="Segoe UI" panose="020B0502040204020203" pitchFamily="34" charset="0"/>
              <a:cs typeface="Segoe UI" panose="020B0502040204020203" pitchFamily="34" charset="0"/>
            </a:endParaRPr>
          </a:p>
          <a:p>
            <a:pPr marL="0" indent="0" algn="just">
              <a:buClr>
                <a:schemeClr val="dk1"/>
              </a:buClr>
              <a:buSzPts val="1100"/>
            </a:pPr>
            <a:r>
              <a:rPr lang="en-GB" sz="1800" dirty="0">
                <a:latin typeface="Segoe UI" panose="020B0502040204020203" pitchFamily="34" charset="0"/>
                <a:cs typeface="Segoe UI" panose="020B0502040204020203" pitchFamily="34" charset="0"/>
              </a:rPr>
              <a:t>You can also hear this podcast: </a:t>
            </a:r>
          </a:p>
          <a:p>
            <a:pPr marL="0" indent="0" algn="just">
              <a:buClr>
                <a:schemeClr val="dk1"/>
              </a:buClr>
              <a:buSzPts val="1100"/>
            </a:pPr>
            <a:endParaRPr lang="en-GB" sz="1800" dirty="0">
              <a:solidFill>
                <a:srgbClr val="00B0F0"/>
              </a:solidFill>
              <a:latin typeface="Segoe UI" panose="020B0502040204020203" pitchFamily="34" charset="0"/>
              <a:cs typeface="Segoe UI" panose="020B0502040204020203" pitchFamily="34" charset="0"/>
            </a:endParaRPr>
          </a:p>
          <a:p>
            <a:pPr marL="0" indent="0" algn="just">
              <a:buClr>
                <a:schemeClr val="dk1"/>
              </a:buClr>
              <a:buSzPts val="1100"/>
            </a:pPr>
            <a:endParaRPr lang="en-GB" sz="1800" dirty="0">
              <a:solidFill>
                <a:srgbClr val="00B0F0"/>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0B0F0"/>
                </a:solidFill>
                <a:latin typeface="Grandview" panose="020B050204020402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https://good-edi.com/</a:t>
            </a:r>
            <a:r>
              <a:rPr lang="en-GB" sz="2000" dirty="0">
                <a:solidFill>
                  <a:srgbClr val="00B0F0"/>
                </a:solidFill>
                <a:latin typeface="Grandview" panose="020B0502040204020203" pitchFamily="34" charset="0"/>
                <a:cs typeface="Arial" panose="020B0604020202020204" pitchFamily="34" charset="0"/>
              </a:rPr>
              <a:t>  </a:t>
            </a:r>
          </a:p>
          <a:p>
            <a:pPr marL="0" lvl="0" indent="0" algn="just" rtl="0">
              <a:spcBef>
                <a:spcPts val="0"/>
              </a:spcBef>
              <a:spcAft>
                <a:spcPts val="0"/>
              </a:spcAft>
              <a:buClr>
                <a:schemeClr val="dk1"/>
              </a:buClr>
              <a:buSzPts val="1100"/>
              <a:buFont typeface="Arial"/>
              <a:buNone/>
            </a:pPr>
            <a:endParaRPr lang="en-GB" sz="2000" dirty="0">
              <a:solidFill>
                <a:srgbClr val="00B0F0"/>
              </a:solidFill>
              <a:latin typeface="Grandview" panose="020B0502040204020203" pitchFamily="34" charset="0"/>
              <a:cs typeface="Arial" panose="020B0604020202020204" pitchFamily="34" charset="0"/>
            </a:endParaRPr>
          </a:p>
        </p:txBody>
      </p:sp>
      <p:pic>
        <p:nvPicPr>
          <p:cNvPr id="8" name="Imagen 7">
            <a:extLst>
              <a:ext uri="{FF2B5EF4-FFF2-40B4-BE49-F238E27FC236}">
                <a16:creationId xmlns:a16="http://schemas.microsoft.com/office/drawing/2014/main" id="{EA6A4D3B-FB57-685F-0B78-C20F56A48B55}"/>
              </a:ext>
            </a:extLst>
          </p:cNvPr>
          <p:cNvPicPr>
            <a:picLocks noChangeAspect="1"/>
          </p:cNvPicPr>
          <p:nvPr/>
        </p:nvPicPr>
        <p:blipFill rotWithShape="1">
          <a:blip r:embed="rId9"/>
          <a:srcRect l="45000" t="24287" r="46231" b="63194"/>
          <a:stretch/>
        </p:blipFill>
        <p:spPr>
          <a:xfrm>
            <a:off x="1665067" y="2743970"/>
            <a:ext cx="1629007" cy="1307525"/>
          </a:xfrm>
          <a:prstGeom prst="rect">
            <a:avLst/>
          </a:prstGeom>
        </p:spPr>
      </p:pic>
      <p:pic>
        <p:nvPicPr>
          <p:cNvPr id="5" name="Imagen 4">
            <a:hlinkClick r:id="rId10"/>
            <a:extLst>
              <a:ext uri="{FF2B5EF4-FFF2-40B4-BE49-F238E27FC236}">
                <a16:creationId xmlns:a16="http://schemas.microsoft.com/office/drawing/2014/main" id="{51195804-C64A-E0E8-DC66-BE0B9F7B0E7F}"/>
              </a:ext>
            </a:extLst>
          </p:cNvPr>
          <p:cNvPicPr>
            <a:picLocks noChangeAspect="1"/>
          </p:cNvPicPr>
          <p:nvPr/>
        </p:nvPicPr>
        <p:blipFill rotWithShape="1">
          <a:blip r:embed="rId11"/>
          <a:srcRect l="4269" t="22682" r="5338" b="31273"/>
          <a:stretch/>
        </p:blipFill>
        <p:spPr>
          <a:xfrm>
            <a:off x="4739333" y="4485252"/>
            <a:ext cx="6631606" cy="1899216"/>
          </a:xfrm>
          <a:prstGeom prst="rect">
            <a:avLst/>
          </a:prstGeom>
        </p:spPr>
      </p:pic>
    </p:spTree>
    <p:extLst>
      <p:ext uri="{BB962C8B-B14F-4D97-AF65-F5344CB8AC3E}">
        <p14:creationId xmlns:p14="http://schemas.microsoft.com/office/powerpoint/2010/main" val="417053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458"/>
            <a:ext cx="12192000" cy="6862457"/>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7697997"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Edi (Australia)</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39333" y="1556467"/>
            <a:ext cx="6815966" cy="4267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r>
              <a:rPr lang="en-GB" sz="2400" b="1" dirty="0">
                <a:effectLst/>
              </a:rPr>
              <a:t>“Our first challenge was finding a supplier who could produce these cups as an industrial product, where we could get repetitive quality and the same functionality.”</a:t>
            </a:r>
          </a:p>
          <a:p>
            <a:endParaRPr lang="en-GB" sz="2400" b="1" dirty="0"/>
          </a:p>
          <a:p>
            <a:r>
              <a:rPr lang="en-GB" sz="2400" b="1" dirty="0">
                <a:effectLst/>
              </a:rPr>
              <a:t>Although they are all about infrastructure waste management, you can see that a small start-up is making a fantastic impact in this space by basically turning waste into a resource.</a:t>
            </a:r>
          </a:p>
          <a:p>
            <a:endParaRPr lang="en-GB" sz="1800" b="1" dirty="0">
              <a:effectLst/>
            </a:endParaRPr>
          </a:p>
          <a:p>
            <a:r>
              <a:rPr lang="en-GB" sz="2400" b="1" dirty="0">
                <a:effectLst/>
              </a:rPr>
              <a:t> </a:t>
            </a:r>
          </a:p>
          <a:p>
            <a:pPr marL="0" indent="0" algn="just">
              <a:buClr>
                <a:schemeClr val="dk1"/>
              </a:buClr>
              <a:buSzPts val="1100"/>
            </a:pPr>
            <a:endParaRPr lang="en-GB" sz="1800" dirty="0">
              <a:solidFill>
                <a:srgbClr val="00B0F0"/>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0B0F0"/>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https://good-edi.com/</a:t>
            </a:r>
            <a:r>
              <a:rPr lang="en-GB" sz="2000" dirty="0">
                <a:solidFill>
                  <a:srgbClr val="00B0F0"/>
                </a:solidFill>
                <a:latin typeface="Grandview" panose="020B0502040204020203" pitchFamily="34" charset="0"/>
                <a:cs typeface="Arial" panose="020B0604020202020204" pitchFamily="34" charset="0"/>
              </a:rPr>
              <a:t>  </a:t>
            </a:r>
          </a:p>
          <a:p>
            <a:pPr marL="0" lvl="0" indent="0" algn="just" rtl="0">
              <a:spcBef>
                <a:spcPts val="0"/>
              </a:spcBef>
              <a:spcAft>
                <a:spcPts val="0"/>
              </a:spcAft>
              <a:buClr>
                <a:schemeClr val="dk1"/>
              </a:buClr>
              <a:buSzPts val="1100"/>
              <a:buFont typeface="Arial"/>
              <a:buNone/>
            </a:pPr>
            <a:endParaRPr lang="en-GB" sz="2000" dirty="0">
              <a:solidFill>
                <a:srgbClr val="00B0F0"/>
              </a:solidFill>
              <a:latin typeface="Grandview" panose="020B0502040204020203" pitchFamily="34" charset="0"/>
              <a:cs typeface="Arial" panose="020B0604020202020204" pitchFamily="34" charset="0"/>
            </a:endParaRPr>
          </a:p>
        </p:txBody>
      </p:sp>
      <p:pic>
        <p:nvPicPr>
          <p:cNvPr id="8" name="Imagen 7">
            <a:extLst>
              <a:ext uri="{FF2B5EF4-FFF2-40B4-BE49-F238E27FC236}">
                <a16:creationId xmlns:a16="http://schemas.microsoft.com/office/drawing/2014/main" id="{EA6A4D3B-FB57-685F-0B78-C20F56A48B55}"/>
              </a:ext>
            </a:extLst>
          </p:cNvPr>
          <p:cNvPicPr>
            <a:picLocks noChangeAspect="1"/>
          </p:cNvPicPr>
          <p:nvPr/>
        </p:nvPicPr>
        <p:blipFill rotWithShape="1">
          <a:blip r:embed="rId8"/>
          <a:srcRect l="45000" t="24287" r="46231" b="63194"/>
          <a:stretch/>
        </p:blipFill>
        <p:spPr>
          <a:xfrm>
            <a:off x="1665067" y="2743970"/>
            <a:ext cx="1629007" cy="1307525"/>
          </a:xfrm>
          <a:prstGeom prst="rect">
            <a:avLst/>
          </a:prstGeom>
        </p:spPr>
      </p:pic>
    </p:spTree>
    <p:extLst>
      <p:ext uri="{BB962C8B-B14F-4D97-AF65-F5344CB8AC3E}">
        <p14:creationId xmlns:p14="http://schemas.microsoft.com/office/powerpoint/2010/main" val="234313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QUESTIONS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859340"/>
            <a:ext cx="10588248" cy="1200329"/>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Why is it a social enterprise?</a:t>
            </a:r>
          </a:p>
          <a:p>
            <a:r>
              <a:rPr lang="en-IE" sz="2400" dirty="0">
                <a:latin typeface="Segoe UI" panose="020B0502040204020203" pitchFamily="34" charset="0"/>
                <a:ea typeface="Source Sans Pro" panose="020B0503030403020204" pitchFamily="34" charset="0"/>
                <a:cs typeface="Segoe UI" panose="020B0502040204020203" pitchFamily="34" charset="0"/>
              </a:rPr>
              <a:t>How do they apply the circular economy?</a:t>
            </a:r>
          </a:p>
          <a:p>
            <a:r>
              <a:rPr lang="en-IE" sz="2400" dirty="0">
                <a:latin typeface="Segoe UI" panose="020B0502040204020203" pitchFamily="34" charset="0"/>
                <a:ea typeface="Source Sans Pro" panose="020B0503030403020204" pitchFamily="34" charset="0"/>
                <a:cs typeface="Segoe UI" panose="020B0502040204020203" pitchFamily="34" charset="0"/>
              </a:rPr>
              <a:t>What other benefits offer Good Edi?</a:t>
            </a:r>
          </a:p>
        </p:txBody>
      </p:sp>
    </p:spTree>
    <p:extLst>
      <p:ext uri="{BB962C8B-B14F-4D97-AF65-F5344CB8AC3E}">
        <p14:creationId xmlns:p14="http://schemas.microsoft.com/office/powerpoint/2010/main" val="385032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4: 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657894"/>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in the food sector: </a:t>
            </a:r>
            <a:r>
              <a:rPr kumimoji="0" lang="en-IE" sz="2400" b="1"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Espigoladors</a:t>
            </a: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 and Good Edi</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0" name="Title 1">
            <a:extLst>
              <a:ext uri="{FF2B5EF4-FFF2-40B4-BE49-F238E27FC236}">
                <a16:creationId xmlns:a16="http://schemas.microsoft.com/office/drawing/2014/main" id="{0F8203BB-5EA8-4755-B72B-68BF0686199C}"/>
              </a:ext>
            </a:extLst>
          </p:cNvPr>
          <p:cNvSpPr txBox="1">
            <a:spLocks/>
          </p:cNvSpPr>
          <p:nvPr/>
        </p:nvSpPr>
        <p:spPr>
          <a:xfrm>
            <a:off x="3262907" y="2694448"/>
            <a:ext cx="7583284" cy="734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in product as a service: Inwit and Repack</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22" name="Title 1">
            <a:extLst>
              <a:ext uri="{FF2B5EF4-FFF2-40B4-BE49-F238E27FC236}">
                <a16:creationId xmlns:a16="http://schemas.microsoft.com/office/drawing/2014/main" id="{9F8AAD91-31D1-4B4C-97B0-625449261C24}"/>
              </a:ext>
            </a:extLst>
          </p:cNvPr>
          <p:cNvSpPr txBox="1">
            <a:spLocks/>
          </p:cNvSpPr>
          <p:nvPr/>
        </p:nvSpPr>
        <p:spPr>
          <a:xfrm>
            <a:off x="3262907" y="3917766"/>
            <a:ext cx="7261149" cy="724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in energy sector and resources recovery: Energy4all and </a:t>
            </a:r>
            <a:r>
              <a:rPr kumimoji="0" lang="en-IE"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Dycle</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1779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7715"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8467"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9219"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244387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29" name="TextBox 28">
            <a:extLst>
              <a:ext uri="{FF2B5EF4-FFF2-40B4-BE49-F238E27FC236}">
                <a16:creationId xmlns:a16="http://schemas.microsoft.com/office/drawing/2014/main" id="{295B5783-3E87-49EA-90BD-4302731872E4}"/>
              </a:ext>
            </a:extLst>
          </p:cNvPr>
          <p:cNvSpPr txBox="1"/>
          <p:nvPr/>
        </p:nvSpPr>
        <p:spPr>
          <a:xfrm>
            <a:off x="497462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505375"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2" name="TextBox 31">
            <a:extLst>
              <a:ext uri="{FF2B5EF4-FFF2-40B4-BE49-F238E27FC236}">
                <a16:creationId xmlns:a16="http://schemas.microsoft.com/office/drawing/2014/main" id="{0CE7BC70-096B-4E70-9609-5C487768B159}"/>
              </a:ext>
            </a:extLst>
          </p:cNvPr>
          <p:cNvSpPr txBox="1"/>
          <p:nvPr/>
        </p:nvSpPr>
        <p:spPr>
          <a:xfrm>
            <a:off x="2520279" y="4138539"/>
            <a:ext cx="1681480" cy="954107"/>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Know good practices of social enterprise in the circular economy</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4974622"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added value of social enterprises</a:t>
            </a:r>
          </a:p>
        </p:txBody>
      </p:sp>
      <p:sp>
        <p:nvSpPr>
          <p:cNvPr id="35" name="TextBox 34">
            <a:extLst>
              <a:ext uri="{FF2B5EF4-FFF2-40B4-BE49-F238E27FC236}">
                <a16:creationId xmlns:a16="http://schemas.microsoft.com/office/drawing/2014/main" id="{7A720F05-E5A1-4216-A5A2-E0BF5D000479}"/>
              </a:ext>
            </a:extLst>
          </p:cNvPr>
          <p:cNvSpPr txBox="1"/>
          <p:nvPr/>
        </p:nvSpPr>
        <p:spPr>
          <a:xfrm>
            <a:off x="7505374" y="4353982"/>
            <a:ext cx="1681480" cy="738664"/>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pPr marL="0" lvl="1"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circular business models</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077218"/>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entrepreneurs and circular economy</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920895"/>
            <a:ext cx="6486166" cy="4247317"/>
          </a:xfrm>
          <a:prstGeom prst="rect">
            <a:avLst/>
          </a:prstGeom>
          <a:noFill/>
        </p:spPr>
        <p:txBody>
          <a:bodyPr wrap="square" rtlCol="0">
            <a:spAutoFit/>
          </a:bodyPr>
          <a:lstStyle/>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Social Entrepreneurs (SE) play a significant and unique role in creating change in a country’s economy. The role played by SE’s is often difficult to measure because there is a systematic social change over the period of time. Social Entrepreneurs, according to Schwab Foundation, helps to create partnerships, improved visibility, easy access to funds and an increased knowledge of global affairs. This enables many political and business leaders to set up social funds and start social activities within their enterprises.</a:t>
            </a:r>
          </a:p>
          <a:p>
            <a:pPr marL="0" lvl="0" indent="0" algn="just">
              <a:buClr>
                <a:schemeClr val="dk1"/>
              </a:buClr>
              <a:buSzPts val="1100"/>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On the other hand, today’s buyers are demanding an entirely new relationship with the businesses they choose. Just providing a good product isn’t enough anymore. The millennial generation is looking to partner with brands that stand for something meaningful.</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077218"/>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Bridging circular economy and social </a:t>
            </a:r>
            <a:r>
              <a:rPr lang="en-IE"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enterpreneurship</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2136338"/>
            <a:ext cx="6486166" cy="3416320"/>
          </a:xfrm>
          <a:prstGeom prst="rect">
            <a:avLst/>
          </a:prstGeom>
          <a:noFill/>
        </p:spPr>
        <p:txBody>
          <a:bodyPr wrap="square" rtlCol="0">
            <a:spAutoFit/>
          </a:bodyPr>
          <a:lstStyle/>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Across industries, a compelling financial case is emerging for shifting from linear to circular models of production and consumption. To capture circular value and pivot to new areas of growth, most industries are adopting a dual approach: applying circular models to their existing value chains, while gradually altering the way they do things today.</a:t>
            </a:r>
          </a:p>
          <a:p>
            <a:pPr marL="0" lvl="0" indent="0" algn="just">
              <a:buClr>
                <a:schemeClr val="dk1"/>
              </a:buClr>
              <a:buSzPts val="1100"/>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Bridging circular economy and social entrepreneurship has one main goal: create innovative, sustainable and long-term resilient local societies and economies which understand and respect the environmental boundaries. </a:t>
            </a:r>
          </a:p>
          <a:p>
            <a:pPr marL="0" lvl="0" indent="0" algn="just">
              <a:buClr>
                <a:schemeClr val="dk1"/>
              </a:buClr>
              <a:buSzPts val="1100"/>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77877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077218"/>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Bridging circular economy and social </a:t>
            </a:r>
            <a:r>
              <a:rPr lang="en-IE"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enterpreneurship</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2136338"/>
            <a:ext cx="6486166" cy="2585323"/>
          </a:xfrm>
          <a:prstGeom prst="rect">
            <a:avLst/>
          </a:prstGeom>
          <a:noFill/>
        </p:spPr>
        <p:txBody>
          <a:bodyPr wrap="square" rtlCol="0">
            <a:spAutoFit/>
          </a:bodyPr>
          <a:lstStyle/>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The dominant economic system is facing the start-up of social enterprises, with business model that are more inclusive, responsible and beneficiary, demonstrating an example where a profitable economic activity does not impair the environment and empowers people in local communities .</a:t>
            </a:r>
          </a:p>
          <a:p>
            <a:pPr marL="0" lvl="0" indent="0" algn="just">
              <a:buClr>
                <a:schemeClr val="dk1"/>
              </a:buClr>
              <a:buSzPts val="1100"/>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algn="just">
              <a:buClr>
                <a:schemeClr val="dk1"/>
              </a:buClr>
              <a:buSzPts val="1100"/>
            </a:pPr>
            <a:r>
              <a:rPr lang="en-GB" sz="1800" dirty="0">
                <a:effectLst/>
                <a:latin typeface="Segoe UI" panose="020B0502040204020203" pitchFamily="34" charset="0"/>
                <a:ea typeface="Calibri" panose="020F0502020204030204" pitchFamily="34" charset="0"/>
              </a:rPr>
              <a:t>Social enterprises with a circular business model can best address local environmental and social issues, encouraging circular changes throughout society. </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60822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255454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Good practice: circular economy + social enterprise in the food production sector</a:t>
            </a:r>
          </a:p>
          <a:p>
            <a:endParaRPr lang="en-IE" sz="3200" b="1" dirty="0">
              <a:solidFill>
                <a:srgbClr val="29BB89"/>
              </a:solidFill>
              <a:latin typeface="Segoe UI" panose="020B0502040204020203" pitchFamily="34" charset="0"/>
              <a:cs typeface="Segoe UI" panose="020B0502040204020203" pitchFamily="34" charset="0"/>
            </a:endParaRPr>
          </a:p>
          <a:p>
            <a:r>
              <a:rPr lang="en-IE" sz="3200" b="1" dirty="0" err="1">
                <a:solidFill>
                  <a:srgbClr val="29BB89"/>
                </a:solidFill>
                <a:latin typeface="Segoe UI" panose="020B0502040204020203" pitchFamily="34" charset="0"/>
                <a:cs typeface="Segoe UI" panose="020B0502040204020203" pitchFamily="34" charset="0"/>
              </a:rPr>
              <a:t>Espigoladors</a:t>
            </a:r>
            <a:endParaRPr lang="en-IE" sz="3200" b="1" dirty="0">
              <a:solidFill>
                <a:srgbClr val="29BB89"/>
              </a:solidFill>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35457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8387314"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Espigoladors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(Catalonia, Spain)</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09142" y="1844665"/>
            <a:ext cx="68159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err="1">
                <a:latin typeface="Segoe UI" panose="020B0502040204020203" pitchFamily="34" charset="0"/>
                <a:cs typeface="Segoe UI" panose="020B0502040204020203" pitchFamily="34" charset="0"/>
              </a:rPr>
              <a:t>Fundació</a:t>
            </a:r>
            <a:r>
              <a:rPr lang="en-GB" sz="1800" dirty="0">
                <a:latin typeface="Segoe UI" panose="020B0502040204020203" pitchFamily="34" charset="0"/>
                <a:cs typeface="Segoe UI" panose="020B0502040204020203" pitchFamily="34" charset="0"/>
              </a:rPr>
              <a:t> </a:t>
            </a:r>
            <a:r>
              <a:rPr lang="en-GB" sz="1800" dirty="0" err="1">
                <a:latin typeface="Segoe UI" panose="020B0502040204020203" pitchFamily="34" charset="0"/>
                <a:cs typeface="Segoe UI" panose="020B0502040204020203" pitchFamily="34" charset="0"/>
              </a:rPr>
              <a:t>Espigoladors</a:t>
            </a:r>
            <a:r>
              <a:rPr lang="en-GB" sz="1800" dirty="0">
                <a:latin typeface="Segoe UI" panose="020B0502040204020203" pitchFamily="34" charset="0"/>
                <a:cs typeface="Segoe UI" panose="020B0502040204020203" pitchFamily="34" charset="0"/>
              </a:rPr>
              <a:t> is a non-profit organisation founded in 2014 which fights against food waste and losses, while empowering people at risk of social exclusion from a transformative, participative, inclusive and sustainable way.</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Mission: They act upon three social challenges: </a:t>
            </a:r>
          </a:p>
          <a:p>
            <a:pPr marL="285750" lvl="0" indent="-285750" algn="just" rtl="0">
              <a:spcBef>
                <a:spcPts val="0"/>
              </a:spcBef>
              <a:spcAft>
                <a:spcPts val="0"/>
              </a:spcAft>
              <a:buClr>
                <a:srgbClr val="04B9D9"/>
              </a:buClr>
              <a:buSzPct val="100000"/>
              <a:buFont typeface="Wingdings" panose="05000000000000000000" pitchFamily="2" charset="2"/>
              <a:buChar char="Ø"/>
            </a:pPr>
            <a:r>
              <a:rPr lang="en-GB" sz="1800" dirty="0">
                <a:latin typeface="Segoe UI" panose="020B0502040204020203" pitchFamily="34" charset="0"/>
                <a:cs typeface="Segoe UI" panose="020B0502040204020203" pitchFamily="34" charset="0"/>
              </a:rPr>
              <a:t>developing a replicable and transferable model able to impact food waste reduction, </a:t>
            </a:r>
          </a:p>
          <a:p>
            <a:pPr marL="285750" lvl="0" indent="-285750" algn="just" rtl="0">
              <a:spcBef>
                <a:spcPts val="0"/>
              </a:spcBef>
              <a:spcAft>
                <a:spcPts val="0"/>
              </a:spcAft>
              <a:buClr>
                <a:srgbClr val="04B9D9"/>
              </a:buClr>
              <a:buSzPct val="100000"/>
              <a:buFont typeface="Wingdings" panose="05000000000000000000" pitchFamily="2" charset="2"/>
              <a:buChar char="Ø"/>
            </a:pPr>
            <a:r>
              <a:rPr lang="en-GB" sz="1800" dirty="0">
                <a:latin typeface="Segoe UI" panose="020B0502040204020203" pitchFamily="34" charset="0"/>
                <a:cs typeface="Segoe UI" panose="020B0502040204020203" pitchFamily="34" charset="0"/>
              </a:rPr>
              <a:t>enhancing access to an adequate diet and </a:t>
            </a:r>
          </a:p>
          <a:p>
            <a:pPr marL="285750" lvl="0" indent="-285750" algn="just" rtl="0">
              <a:spcBef>
                <a:spcPts val="0"/>
              </a:spcBef>
              <a:spcAft>
                <a:spcPts val="0"/>
              </a:spcAft>
              <a:buClr>
                <a:srgbClr val="04B9D9"/>
              </a:buClr>
              <a:buSzPct val="100000"/>
              <a:buFont typeface="Wingdings" panose="05000000000000000000" pitchFamily="2" charset="2"/>
              <a:buChar char="Ø"/>
            </a:pPr>
            <a:r>
              <a:rPr lang="en-GB" sz="1800" dirty="0">
                <a:latin typeface="Segoe UI" panose="020B0502040204020203" pitchFamily="34" charset="0"/>
                <a:cs typeface="Segoe UI" panose="020B0502040204020203" pitchFamily="34" charset="0"/>
              </a:rPr>
              <a:t>generating new opportunities for people at risk of social exclusion.</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fr-FR"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https://espigoladors.cat/en/</a:t>
            </a:r>
            <a:r>
              <a:rPr lang="fr-FR" sz="2000" dirty="0">
                <a:solidFill>
                  <a:srgbClr val="04B9D9"/>
                </a:solidFill>
                <a:latin typeface="Grandview" panose="020B0502040204020203" pitchFamily="34" charset="0"/>
                <a:cs typeface="Arial" panose="020B0604020202020204" pitchFamily="34" charset="0"/>
              </a:rPr>
              <a:t> </a:t>
            </a:r>
            <a:endParaRPr lang="en-GB" sz="2000" dirty="0">
              <a:solidFill>
                <a:srgbClr val="04B9D9"/>
              </a:solidFill>
              <a:latin typeface="Grandview" panose="020B0502040204020203" pitchFamily="34" charset="0"/>
              <a:cs typeface="Arial" panose="020B0604020202020204" pitchFamily="34" charset="0"/>
            </a:endParaRPr>
          </a:p>
        </p:txBody>
      </p:sp>
      <p:pic>
        <p:nvPicPr>
          <p:cNvPr id="18" name="Imagen 17">
            <a:extLst>
              <a:ext uri="{FF2B5EF4-FFF2-40B4-BE49-F238E27FC236}">
                <a16:creationId xmlns:a16="http://schemas.microsoft.com/office/drawing/2014/main" id="{05AEB9A4-E902-4E6F-A082-CC510FF7FF78}"/>
              </a:ext>
            </a:extLst>
          </p:cNvPr>
          <p:cNvPicPr>
            <a:picLocks noChangeAspect="1"/>
          </p:cNvPicPr>
          <p:nvPr/>
        </p:nvPicPr>
        <p:blipFill>
          <a:blip r:embed="rId8"/>
          <a:stretch>
            <a:fillRect/>
          </a:stretch>
        </p:blipFill>
        <p:spPr>
          <a:xfrm>
            <a:off x="984174" y="2524612"/>
            <a:ext cx="2430931" cy="1468984"/>
          </a:xfrm>
          <a:prstGeom prst="rect">
            <a:avLst/>
          </a:prstGeom>
        </p:spPr>
      </p:pic>
    </p:spTree>
    <p:extLst>
      <p:ext uri="{BB962C8B-B14F-4D97-AF65-F5344CB8AC3E}">
        <p14:creationId xmlns:p14="http://schemas.microsoft.com/office/powerpoint/2010/main" val="14909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8387314"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Espigoladors</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(Catalonia, Spain)</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25265" y="1537336"/>
            <a:ext cx="68159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In </a:t>
            </a:r>
            <a:r>
              <a:rPr lang="en-GB" sz="1600" dirty="0" err="1">
                <a:latin typeface="Segoe UI" panose="020B0502040204020203" pitchFamily="34" charset="0"/>
                <a:cs typeface="Segoe UI" panose="020B0502040204020203" pitchFamily="34" charset="0"/>
              </a:rPr>
              <a:t>Espigoladors</a:t>
            </a:r>
            <a:r>
              <a:rPr lang="en-GB" sz="1600" dirty="0">
                <a:latin typeface="Segoe UI" panose="020B0502040204020203" pitchFamily="34" charset="0"/>
                <a:cs typeface="Segoe UI" panose="020B0502040204020203" pitchFamily="34" charset="0"/>
              </a:rPr>
              <a:t> they give second opportunities to ugly and imperfect fruits and vegetables and to beautiful people.</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indent="0" algn="just">
              <a:buClr>
                <a:schemeClr val="dk1"/>
              </a:buClr>
              <a:buSzPts val="1100"/>
            </a:pPr>
            <a:r>
              <a:rPr lang="en-GB" sz="1800" b="1" dirty="0"/>
              <a:t>Gleanings</a:t>
            </a:r>
            <a:endParaRPr lang="en-GB" sz="1600" b="1" dirty="0"/>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They harvest fruits and vegetables that are not suitable for the market through gleanings with the help of volunteers.</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indent="0" algn="just">
              <a:buClr>
                <a:schemeClr val="dk1"/>
              </a:buClr>
              <a:buSzPts val="1100"/>
            </a:pPr>
            <a:r>
              <a:rPr lang="en-GB" sz="1800" b="1" dirty="0"/>
              <a:t>Donation</a:t>
            </a:r>
            <a:endParaRPr lang="en-GB" sz="1600" b="1" dirty="0"/>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Most of the fruits and vegetables that they collect are distributed for free to social entities, which work towards guaranteeing an adequate and dignified diet for people in vulnerable situations. </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indent="0" algn="just">
              <a:buClr>
                <a:schemeClr val="dk1"/>
              </a:buClr>
              <a:buSzPts val="1100"/>
            </a:pPr>
            <a:r>
              <a:rPr lang="en-GB" sz="1800" b="1" dirty="0"/>
              <a:t>Transformation</a:t>
            </a:r>
            <a:endParaRPr lang="en-GB" sz="1600" b="1" dirty="0"/>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They transform the other recovered produce into preserves while providing job opportunities to people at risk of social exclusion.</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indent="0" algn="just">
              <a:buClr>
                <a:schemeClr val="dk1"/>
              </a:buClr>
              <a:buSzPts val="1100"/>
            </a:pPr>
            <a:r>
              <a:rPr lang="en-GB" sz="2000" b="1" dirty="0"/>
              <a:t>Awareness</a:t>
            </a:r>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They create a citizen movement through raising awareness and education, promoting a change of social consciousness towards a culture of making the most of food.</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922004" y="1157624"/>
            <a:ext cx="3495252"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fr-FR"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https://espigoladors.cat/en/</a:t>
            </a:r>
            <a:r>
              <a:rPr lang="fr-FR" sz="2000" dirty="0">
                <a:solidFill>
                  <a:srgbClr val="04B9D9"/>
                </a:solidFill>
                <a:latin typeface="Grandview" panose="020B0502040204020203" pitchFamily="34" charset="0"/>
                <a:cs typeface="Arial" panose="020B0604020202020204" pitchFamily="34" charset="0"/>
              </a:rPr>
              <a:t> </a:t>
            </a:r>
            <a:endParaRPr lang="en-GB" sz="2000" dirty="0">
              <a:solidFill>
                <a:srgbClr val="04B9D9"/>
              </a:solidFill>
              <a:latin typeface="Grandview" panose="020B0502040204020203" pitchFamily="34" charset="0"/>
              <a:cs typeface="Arial" panose="020B0604020202020204" pitchFamily="34" charset="0"/>
            </a:endParaRPr>
          </a:p>
        </p:txBody>
      </p:sp>
      <p:pic>
        <p:nvPicPr>
          <p:cNvPr id="9" name="Imagen 8">
            <a:extLst>
              <a:ext uri="{FF2B5EF4-FFF2-40B4-BE49-F238E27FC236}">
                <a16:creationId xmlns:a16="http://schemas.microsoft.com/office/drawing/2014/main" id="{50697AC2-BE1A-44E8-8C87-7FC970005182}"/>
              </a:ext>
            </a:extLst>
          </p:cNvPr>
          <p:cNvPicPr>
            <a:picLocks noChangeAspect="1"/>
          </p:cNvPicPr>
          <p:nvPr/>
        </p:nvPicPr>
        <p:blipFill>
          <a:blip r:embed="rId8"/>
          <a:stretch>
            <a:fillRect/>
          </a:stretch>
        </p:blipFill>
        <p:spPr>
          <a:xfrm>
            <a:off x="1235259" y="4624782"/>
            <a:ext cx="2430931" cy="1468984"/>
          </a:xfrm>
          <a:prstGeom prst="rect">
            <a:avLst/>
          </a:prstGeom>
        </p:spPr>
      </p:pic>
      <p:sp>
        <p:nvSpPr>
          <p:cNvPr id="10" name="Google Shape;876;p37">
            <a:extLst>
              <a:ext uri="{FF2B5EF4-FFF2-40B4-BE49-F238E27FC236}">
                <a16:creationId xmlns:a16="http://schemas.microsoft.com/office/drawing/2014/main" id="{C5CCFA1B-13DD-4B93-B81A-90A8DE71540C}"/>
              </a:ext>
            </a:extLst>
          </p:cNvPr>
          <p:cNvSpPr txBox="1">
            <a:spLocks noGrp="1"/>
          </p:cNvSpPr>
          <p:nvPr/>
        </p:nvSpPr>
        <p:spPr>
          <a:xfrm>
            <a:off x="6702944" y="1207593"/>
            <a:ext cx="2975628"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sz="2000" b="1" dirty="0">
                <a:solidFill>
                  <a:schemeClr val="bg1"/>
                </a:solidFill>
                <a:latin typeface="Segoe UI" panose="020B0502040204020203" pitchFamily="34" charset="0"/>
                <a:ea typeface="Source Sans Pro Bold" panose="020B0703030403020204" pitchFamily="34" charset="0"/>
                <a:cs typeface="Segoe UI" panose="020B0502040204020203" pitchFamily="34" charset="0"/>
              </a:rPr>
              <a:t>HOW THEY DO IT</a:t>
            </a:r>
          </a:p>
        </p:txBody>
      </p:sp>
      <p:pic>
        <p:nvPicPr>
          <p:cNvPr id="2" name="Imagen 1">
            <a:extLst>
              <a:ext uri="{FF2B5EF4-FFF2-40B4-BE49-F238E27FC236}">
                <a16:creationId xmlns:a16="http://schemas.microsoft.com/office/drawing/2014/main" id="{7F232B37-6488-455B-9A59-DEB6590107B3}"/>
              </a:ext>
            </a:extLst>
          </p:cNvPr>
          <p:cNvPicPr>
            <a:picLocks noChangeAspect="1"/>
          </p:cNvPicPr>
          <p:nvPr/>
        </p:nvPicPr>
        <p:blipFill rotWithShape="1">
          <a:blip r:embed="rId9"/>
          <a:srcRect t="7527"/>
          <a:stretch/>
        </p:blipFill>
        <p:spPr>
          <a:xfrm>
            <a:off x="1266388" y="1968627"/>
            <a:ext cx="2368675" cy="2556185"/>
          </a:xfrm>
          <a:prstGeom prst="rect">
            <a:avLst/>
          </a:prstGeom>
        </p:spPr>
      </p:pic>
    </p:spTree>
    <p:extLst>
      <p:ext uri="{BB962C8B-B14F-4D97-AF65-F5344CB8AC3E}">
        <p14:creationId xmlns:p14="http://schemas.microsoft.com/office/powerpoint/2010/main" val="927676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5523</TotalTime>
  <Words>1414</Words>
  <Application>Microsoft Office PowerPoint</Application>
  <PresentationFormat>Panorámica</PresentationFormat>
  <Paragraphs>116</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Abel</vt:lpstr>
      <vt:lpstr>Arial</vt:lpstr>
      <vt:lpstr>Calibri</vt:lpstr>
      <vt:lpstr>Calibri Light</vt:lpstr>
      <vt:lpstr>Fjalla One</vt:lpstr>
      <vt:lpstr>Grandview</vt:lpstr>
      <vt:lpstr>Segoe UI</vt:lpstr>
      <vt:lpstr>Wingdings</vt:lpstr>
      <vt:lpstr>Office Theme</vt:lpstr>
      <vt:lpstr>IO1: In-service Training Programme Module 4: Best practices on Circular Economy and Social Entrepreneurship– PPT1</vt:lpstr>
      <vt:lpstr>Module 4: Contents</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Arantxa Aguirre</cp:lastModifiedBy>
  <cp:revision>247</cp:revision>
  <dcterms:created xsi:type="dcterms:W3CDTF">2021-04-20T08:47:25Z</dcterms:created>
  <dcterms:modified xsi:type="dcterms:W3CDTF">2022-07-14T21:42:44Z</dcterms:modified>
</cp:coreProperties>
</file>