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86" r:id="rId3"/>
    <p:sldId id="257" r:id="rId4"/>
    <p:sldId id="258" r:id="rId5"/>
    <p:sldId id="265" r:id="rId6"/>
    <p:sldId id="289" r:id="rId7"/>
    <p:sldId id="288" r:id="rId8"/>
    <p:sldId id="287" r:id="rId9"/>
    <p:sldId id="291" r:id="rId10"/>
    <p:sldId id="293" r:id="rId11"/>
    <p:sldId id="290"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BA86"/>
    <a:srgbClr val="04B9D9"/>
    <a:srgbClr val="195562"/>
    <a:srgbClr val="29BB89"/>
    <a:srgbClr val="FFFFFF"/>
    <a:srgbClr val="3F728A"/>
    <a:srgbClr val="179D96"/>
    <a:srgbClr val="6045A4"/>
    <a:srgbClr val="A3CE38"/>
    <a:srgbClr val="A36B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8" d="100"/>
          <a:sy n="68"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1168822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782464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03630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1159074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56377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1071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39994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95834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764751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246785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20/05/2022</a:t>
            </a:fld>
            <a:endParaRPr lang="en-IE"/>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a:p>
        </p:txBody>
      </p:sp>
    </p:spTree>
    <p:extLst>
      <p:ext uri="{BB962C8B-B14F-4D97-AF65-F5344CB8AC3E}">
        <p14:creationId xmlns:p14="http://schemas.microsoft.com/office/powerpoint/2010/main" val="2004794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20/05/2022</a:t>
            </a:fld>
            <a:endParaRPr lang="en-IE"/>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a:p>
        </p:txBody>
      </p:sp>
    </p:spTree>
    <p:extLst>
      <p:ext uri="{BB962C8B-B14F-4D97-AF65-F5344CB8AC3E}">
        <p14:creationId xmlns:p14="http://schemas.microsoft.com/office/powerpoint/2010/main" val="381499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g9aQn5yUTFs" TargetMode="Externa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8.svg"/><Relationship Id="rId7"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png"/><Relationship Id="rId7" Type="http://schemas.openxmlformats.org/officeDocument/2006/relationships/image" Target="../media/image16.svg"/><Relationship Id="rId2" Type="http://schemas.openxmlformats.org/officeDocument/2006/relationships/hyperlink" Target="https://www.patagonia.com/core-values/" TargetMode="Externa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4.svg"/><Relationship Id="rId5" Type="http://schemas.openxmlformats.org/officeDocument/2006/relationships/image" Target="../media/image14.svg"/><Relationship Id="rId10" Type="http://schemas.openxmlformats.org/officeDocument/2006/relationships/image" Target="../media/image3.png"/><Relationship Id="rId4" Type="http://schemas.openxmlformats.org/officeDocument/2006/relationships/image" Target="../media/image13.png"/><Relationship Id="rId9" Type="http://schemas.openxmlformats.org/officeDocument/2006/relationships/image" Target="../media/image18.svg"/></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dyoIB19vSE4" TargetMode="Externa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VPt0InbY6RA"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www.youtube.com/watch?v=g9aQn5yUTFs"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20.svg"/><Relationship Id="rId7" Type="http://schemas.openxmlformats.org/officeDocument/2006/relationships/hyperlink" Target="https://www.patagonia.com/our-footprint/" TargetMode="Externa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hyperlink" Target="https://www.patagonia.com/hidden-cost-of-clothes/" TargetMode="External"/><Relationship Id="rId5" Type="http://schemas.openxmlformats.org/officeDocument/2006/relationships/hyperlink" Target="https://www.patagonia.com/business-unusual/" TargetMode="External"/><Relationship Id="rId4" Type="http://schemas.openxmlformats.org/officeDocument/2006/relationships/image" Target="../media/image1.png"/><Relationship Id="rId9"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D74FA-911C-48E3-9849-254607C81E95}"/>
              </a:ext>
            </a:extLst>
          </p:cNvPr>
          <p:cNvSpPr>
            <a:spLocks noGrp="1"/>
          </p:cNvSpPr>
          <p:nvPr>
            <p:ph type="ctrTitle"/>
          </p:nvPr>
        </p:nvSpPr>
        <p:spPr>
          <a:xfrm>
            <a:off x="3303013" y="4760110"/>
            <a:ext cx="5585974" cy="979507"/>
          </a:xfrm>
        </p:spPr>
        <p:txBody>
          <a:bodyPr>
            <a:noAutofit/>
          </a:bodyPr>
          <a:lstStyle/>
          <a:p>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IO1: In-service Training Programme</a:t>
            </a:r>
            <a:b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chemeClr val="tx1">
                    <a:lumMod val="50000"/>
                    <a:lumOff val="50000"/>
                  </a:schemeClr>
                </a:solidFill>
                <a:latin typeface="Segoe UI" panose="020B0502040204020203" pitchFamily="34" charset="0"/>
                <a:ea typeface="Source Sans Pro Bold" panose="020B0703030403020204" pitchFamily="34" charset="0"/>
                <a:cs typeface="Segoe UI" panose="020B0502040204020203" pitchFamily="34" charset="0"/>
              </a:rPr>
              <a:t>Module 1: Entrepreneurship and Social Entrepreneurship – PPT3</a:t>
            </a:r>
          </a:p>
        </p:txBody>
      </p:sp>
      <p:pic>
        <p:nvPicPr>
          <p:cNvPr id="5" name="Picture 4" descr="Text&#10;&#10;Description automatically generated">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989122" y="1299400"/>
            <a:ext cx="4205268" cy="3121598"/>
          </a:xfrm>
          <a:prstGeom prst="rect">
            <a:avLst/>
          </a:prstGeom>
        </p:spPr>
      </p:pic>
      <p:pic>
        <p:nvPicPr>
          <p:cNvPr id="10" name="Graphic 9">
            <a:extLst>
              <a:ext uri="{FF2B5EF4-FFF2-40B4-BE49-F238E27FC236}">
                <a16:creationId xmlns:a16="http://schemas.microsoft.com/office/drawing/2014/main" id="{33B5E576-69B4-460E-91DE-9D9534318D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012648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808802"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Patagonia Action Works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24" name="Group 23">
            <a:extLst>
              <a:ext uri="{FF2B5EF4-FFF2-40B4-BE49-F238E27FC236}">
                <a16:creationId xmlns:a16="http://schemas.microsoft.com/office/drawing/2014/main" id="{A12B2B55-FF0A-45C8-A913-E11397250CDC}"/>
              </a:ext>
            </a:extLst>
          </p:cNvPr>
          <p:cNvGrpSpPr/>
          <p:nvPr/>
        </p:nvGrpSpPr>
        <p:grpSpPr>
          <a:xfrm>
            <a:off x="797169" y="1002376"/>
            <a:ext cx="10934218" cy="2995792"/>
            <a:chOff x="946292" y="2877162"/>
            <a:chExt cx="4833569" cy="1752733"/>
          </a:xfrm>
        </p:grpSpPr>
        <p:sp>
          <p:nvSpPr>
            <p:cNvPr id="10" name="TextBox 9">
              <a:extLst>
                <a:ext uri="{FF2B5EF4-FFF2-40B4-BE49-F238E27FC236}">
                  <a16:creationId xmlns:a16="http://schemas.microsoft.com/office/drawing/2014/main" id="{DA9E6157-5214-4D01-AE76-7510E28CE1F5}"/>
                </a:ext>
              </a:extLst>
            </p:cNvPr>
            <p:cNvSpPr txBox="1"/>
            <p:nvPr/>
          </p:nvSpPr>
          <p:spPr>
            <a:xfrm>
              <a:off x="952983" y="2877162"/>
              <a:ext cx="4678100" cy="270104"/>
            </a:xfrm>
            <a:prstGeom prst="rect">
              <a:avLst/>
            </a:prstGeom>
            <a:noFill/>
          </p:spPr>
          <p:txBody>
            <a:bodyPr wrap="square" rtlCol="0">
              <a:spAutoFit/>
            </a:bodyPr>
            <a:lstStyle/>
            <a:p>
              <a:pPr marL="0" lvl="0" indent="0">
                <a:buClr>
                  <a:schemeClr val="dk1"/>
                </a:buClr>
                <a:buSzPts val="1100"/>
                <a:buNone/>
              </a:pPr>
              <a:r>
                <a:rPr lang="en-GB" sz="2400" u="sng" dirty="0">
                  <a:solidFill>
                    <a:srgbClr val="000000"/>
                  </a:solidFill>
                  <a:effectLst/>
                  <a:latin typeface="Segoe UI" panose="020B0502040204020203" pitchFamily="34" charset="0"/>
                  <a:ea typeface="Calibri" panose="020F0502020204030204" pitchFamily="34" charset="0"/>
                  <a:hlinkClick r:id="rId5"/>
                </a:rPr>
                <a:t>https://www.youtube.com/watch?v=g9aQn5yUTFs</a:t>
              </a:r>
              <a:r>
                <a:rPr lang="en-GB" sz="2400" u="sng" dirty="0">
                  <a:solidFill>
                    <a:srgbClr val="000000"/>
                  </a:solidFill>
                  <a:effectLst/>
                  <a:latin typeface="Segoe UI" panose="020B0502040204020203" pitchFamily="34" charset="0"/>
                  <a:ea typeface="Calibri" panose="020F0502020204030204" pitchFamily="34" charset="0"/>
                </a:rPr>
                <a:t> (2’28’’)</a:t>
              </a:r>
              <a:endParaRPr lang="en-GB" sz="2400" u="sng"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D8A77C8-7989-4ECD-8A15-470BFF644D20}"/>
                </a:ext>
              </a:extLst>
            </p:cNvPr>
            <p:cNvSpPr txBox="1"/>
            <p:nvPr/>
          </p:nvSpPr>
          <p:spPr>
            <a:xfrm>
              <a:off x="946292" y="3315389"/>
              <a:ext cx="4833569" cy="1314506"/>
            </a:xfrm>
            <a:prstGeom prst="rect">
              <a:avLst/>
            </a:prstGeom>
            <a:noFill/>
          </p:spPr>
          <p:txBody>
            <a:bodyPr wrap="square" rtlCol="0">
              <a:spAutoFit/>
            </a:bodyPr>
            <a:lstStyle/>
            <a:p>
              <a:pPr marL="0" lvl="0" indent="0" algn="l" rtl="0">
                <a:spcBef>
                  <a:spcPts val="0"/>
                </a:spcBef>
                <a:spcAft>
                  <a:spcPts val="600"/>
                </a:spcAft>
                <a:buClr>
                  <a:schemeClr val="dk1"/>
                </a:buClr>
                <a:buSzPts val="1100"/>
                <a:buFont typeface="Arial"/>
                <a:buNone/>
              </a:pPr>
              <a:r>
                <a:rPr lang="en-GB" sz="2000" dirty="0"/>
                <a:t>For almost 40 years, Patagonia has supported grassroots activists working to find solutions to the environmental crisis. But in this time of unprecedented threats, it’s often hard to know the best way to get involved. That’s why we’re connecting individuals with our grantees, to take action on the most pressing issues facing the world today. We built Patagonia Action Works to connect committed individuals to organizations working on environmental issues in the same community. It’s now possible for anyone to discover and connect with environmental action groups and get involved with the work they do.</a:t>
              </a:r>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gr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233863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808802" cy="646331"/>
          </a:xfrm>
          <a:prstGeom prst="rect">
            <a:avLst/>
          </a:prstGeom>
          <a:noFill/>
        </p:spPr>
        <p:txBody>
          <a:bodyPr wrap="square">
            <a:spAutoFit/>
          </a:bodyPr>
          <a:lstStyle/>
          <a:p>
            <a:r>
              <a:rPr lang="it-IT" sz="3600" b="1" dirty="0">
                <a:solidFill>
                  <a:srgbClr val="29BA86"/>
                </a:solidFill>
                <a:latin typeface="Segoe UI" panose="020B0502040204020203" pitchFamily="34" charset="0"/>
                <a:cs typeface="Segoe UI" panose="020B0502040204020203" pitchFamily="34" charset="0"/>
              </a:rPr>
              <a:t>Questions to discuss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sp>
        <p:nvSpPr>
          <p:cNvPr id="12" name="TextBox 11">
            <a:extLst>
              <a:ext uri="{FF2B5EF4-FFF2-40B4-BE49-F238E27FC236}">
                <a16:creationId xmlns:a16="http://schemas.microsoft.com/office/drawing/2014/main" id="{9D8A77C8-7989-4ECD-8A15-470BFF644D20}"/>
              </a:ext>
            </a:extLst>
          </p:cNvPr>
          <p:cNvSpPr txBox="1"/>
          <p:nvPr/>
        </p:nvSpPr>
        <p:spPr>
          <a:xfrm>
            <a:off x="812306" y="1440682"/>
            <a:ext cx="9808802" cy="2554545"/>
          </a:xfrm>
          <a:prstGeom prst="rect">
            <a:avLst/>
          </a:prstGeom>
          <a:noFill/>
        </p:spPr>
        <p:txBody>
          <a:bodyPr wrap="square" rtlCol="0">
            <a:spAutoFit/>
          </a:bodyPr>
          <a:lstStyle/>
          <a:p>
            <a:pPr marL="285750" lvl="0" indent="-285750" algn="l" rtl="0">
              <a:spcBef>
                <a:spcPts val="0"/>
              </a:spcBef>
              <a:spcAft>
                <a:spcPts val="600"/>
              </a:spcAft>
              <a:buClr>
                <a:schemeClr val="dk1"/>
              </a:buClr>
              <a:buSzPts val="1100"/>
              <a:buFont typeface="Wingdings" panose="05000000000000000000" pitchFamily="2" charset="2"/>
              <a:buChar char="Ø"/>
            </a:pPr>
            <a:r>
              <a:rPr lang="es-ES" sz="2000" dirty="0" err="1">
                <a:latin typeface="Segoe UI" panose="020B0502040204020203" pitchFamily="34" charset="0"/>
                <a:ea typeface="Source Sans Pro" panose="020B0503030403020204" pitchFamily="34" charset="0"/>
                <a:cs typeface="Segoe UI" panose="020B0502040204020203" pitchFamily="34" charset="0"/>
              </a:rPr>
              <a:t>How</a:t>
            </a:r>
            <a:r>
              <a:rPr lang="es-ES" sz="2000" dirty="0">
                <a:latin typeface="Segoe UI" panose="020B0502040204020203" pitchFamily="34" charset="0"/>
                <a:ea typeface="Source Sans Pro" panose="020B0503030403020204" pitchFamily="34" charset="0"/>
                <a:cs typeface="Segoe UI" panose="020B0502040204020203" pitchFamily="34" charset="0"/>
              </a:rPr>
              <a:t> can </a:t>
            </a:r>
            <a:r>
              <a:rPr lang="es-ES" sz="2000" dirty="0" err="1">
                <a:latin typeface="Segoe UI" panose="020B0502040204020203" pitchFamily="34" charset="0"/>
                <a:ea typeface="Source Sans Pro" panose="020B0503030403020204" pitchFamily="34" charset="0"/>
                <a:cs typeface="Segoe UI" panose="020B0502040204020203" pitchFamily="34" charset="0"/>
              </a:rPr>
              <a:t>our</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consumption</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habits</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influence</a:t>
            </a:r>
            <a:r>
              <a:rPr lang="es-ES" sz="2000" dirty="0">
                <a:latin typeface="Segoe UI" panose="020B0502040204020203" pitchFamily="34" charset="0"/>
                <a:ea typeface="Source Sans Pro" panose="020B0503030403020204" pitchFamily="34" charset="0"/>
                <a:cs typeface="Segoe UI" panose="020B0502040204020203" pitchFamily="34" charset="0"/>
              </a:rPr>
              <a:t> in the </a:t>
            </a:r>
            <a:r>
              <a:rPr lang="es-ES" sz="2000" dirty="0" err="1">
                <a:latin typeface="Segoe UI" panose="020B0502040204020203" pitchFamily="34" charset="0"/>
                <a:ea typeface="Source Sans Pro" panose="020B0503030403020204" pitchFamily="34" charset="0"/>
                <a:cs typeface="Segoe UI" panose="020B0502040204020203" pitchFamily="34" charset="0"/>
              </a:rPr>
              <a:t>production</a:t>
            </a:r>
            <a:r>
              <a:rPr lang="es-ES" sz="2000" dirty="0">
                <a:latin typeface="Segoe UI" panose="020B0502040204020203" pitchFamily="34" charset="0"/>
                <a:ea typeface="Source Sans Pro" panose="020B0503030403020204" pitchFamily="34" charset="0"/>
                <a:cs typeface="Segoe UI" panose="020B0502040204020203" pitchFamily="34" charset="0"/>
              </a:rPr>
              <a:t> of </a:t>
            </a:r>
            <a:r>
              <a:rPr lang="es-ES" sz="2000" dirty="0" err="1">
                <a:latin typeface="Segoe UI" panose="020B0502040204020203" pitchFamily="34" charset="0"/>
                <a:ea typeface="Source Sans Pro" panose="020B0503030403020204" pitchFamily="34" charset="0"/>
                <a:cs typeface="Segoe UI" panose="020B0502040204020203" pitchFamily="34" charset="0"/>
              </a:rPr>
              <a:t>waste</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Give</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some</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examples</a:t>
            </a:r>
            <a:endParaRPr lang="es-ES" sz="2000" dirty="0">
              <a:latin typeface="Segoe UI" panose="020B0502040204020203" pitchFamily="34" charset="0"/>
              <a:ea typeface="Source Sans Pro" panose="020B0503030403020204" pitchFamily="34" charset="0"/>
              <a:cs typeface="Segoe UI" panose="020B0502040204020203" pitchFamily="34" charset="0"/>
            </a:endParaRPr>
          </a:p>
          <a:p>
            <a:pPr marL="285750" lvl="0" indent="-285750" algn="l" rtl="0">
              <a:spcBef>
                <a:spcPts val="0"/>
              </a:spcBef>
              <a:spcAft>
                <a:spcPts val="600"/>
              </a:spcAft>
              <a:buClr>
                <a:schemeClr val="dk1"/>
              </a:buClr>
              <a:buSzPts val="1100"/>
              <a:buFont typeface="Wingdings" panose="05000000000000000000" pitchFamily="2" charset="2"/>
              <a:buChar char="Ø"/>
            </a:pPr>
            <a:r>
              <a:rPr lang="es-ES" sz="2000" dirty="0" err="1">
                <a:latin typeface="Segoe UI" panose="020B0502040204020203" pitchFamily="34" charset="0"/>
                <a:ea typeface="Source Sans Pro" panose="020B0503030403020204" pitchFamily="34" charset="0"/>
                <a:cs typeface="Segoe UI" panose="020B0502040204020203" pitchFamily="34" charset="0"/>
              </a:rPr>
              <a:t>How</a:t>
            </a:r>
            <a:r>
              <a:rPr lang="es-ES" sz="2000" dirty="0">
                <a:latin typeface="Segoe UI" panose="020B0502040204020203" pitchFamily="34" charset="0"/>
                <a:ea typeface="Source Sans Pro" panose="020B0503030403020204" pitchFamily="34" charset="0"/>
                <a:cs typeface="Segoe UI" panose="020B0502040204020203" pitchFamily="34" charset="0"/>
              </a:rPr>
              <a:t> can a social Enterprise </a:t>
            </a:r>
            <a:r>
              <a:rPr lang="es-ES" sz="2000" dirty="0" err="1">
                <a:latin typeface="Segoe UI" panose="020B0502040204020203" pitchFamily="34" charset="0"/>
                <a:ea typeface="Source Sans Pro" panose="020B0503030403020204" pitchFamily="34" charset="0"/>
                <a:cs typeface="Segoe UI" panose="020B0502040204020203" pitchFamily="34" charset="0"/>
              </a:rPr>
              <a:t>communicate</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to</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their</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customers</a:t>
            </a:r>
            <a:r>
              <a:rPr lang="es-ES" sz="2000" dirty="0">
                <a:latin typeface="Segoe UI" panose="020B0502040204020203" pitchFamily="34" charset="0"/>
                <a:ea typeface="Source Sans Pro" panose="020B0503030403020204" pitchFamily="34" charset="0"/>
                <a:cs typeface="Segoe UI" panose="020B0502040204020203" pitchFamily="34" charset="0"/>
              </a:rPr>
              <a:t>, so </a:t>
            </a:r>
            <a:r>
              <a:rPr lang="es-ES" sz="2000" dirty="0" err="1">
                <a:latin typeface="Segoe UI" panose="020B0502040204020203" pitchFamily="34" charset="0"/>
                <a:ea typeface="Source Sans Pro" panose="020B0503030403020204" pitchFamily="34" charset="0"/>
                <a:cs typeface="Segoe UI" panose="020B0502040204020203" pitchFamily="34" charset="0"/>
              </a:rPr>
              <a:t>they</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understand</a:t>
            </a:r>
            <a:r>
              <a:rPr lang="es-ES" sz="2000" dirty="0">
                <a:latin typeface="Segoe UI" panose="020B0502040204020203" pitchFamily="34" charset="0"/>
                <a:ea typeface="Source Sans Pro" panose="020B0503030403020204" pitchFamily="34" charset="0"/>
                <a:cs typeface="Segoe UI" panose="020B0502040204020203" pitchFamily="34" charset="0"/>
              </a:rPr>
              <a:t> the </a:t>
            </a:r>
            <a:r>
              <a:rPr lang="es-ES" sz="2000" dirty="0" err="1">
                <a:latin typeface="Segoe UI" panose="020B0502040204020203" pitchFamily="34" charset="0"/>
                <a:ea typeface="Source Sans Pro" panose="020B0503030403020204" pitchFamily="34" charset="0"/>
                <a:cs typeface="Segoe UI" panose="020B0502040204020203" pitchFamily="34" charset="0"/>
              </a:rPr>
              <a:t>impact</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that</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they’re</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making</a:t>
            </a:r>
            <a:r>
              <a:rPr lang="es-ES" sz="2000" dirty="0">
                <a:latin typeface="Segoe UI" panose="020B0502040204020203" pitchFamily="34" charset="0"/>
                <a:ea typeface="Source Sans Pro" panose="020B0503030403020204" pitchFamily="34" charset="0"/>
                <a:cs typeface="Segoe UI" panose="020B0502040204020203" pitchFamily="34" charset="0"/>
              </a:rPr>
              <a:t>?</a:t>
            </a:r>
          </a:p>
          <a:p>
            <a:pPr marL="285750" lvl="0" indent="-285750" algn="l" rtl="0">
              <a:spcBef>
                <a:spcPts val="0"/>
              </a:spcBef>
              <a:spcAft>
                <a:spcPts val="600"/>
              </a:spcAft>
              <a:buClr>
                <a:schemeClr val="dk1"/>
              </a:buClr>
              <a:buSzPts val="1100"/>
              <a:buFont typeface="Wingdings" panose="05000000000000000000" pitchFamily="2" charset="2"/>
              <a:buChar char="Ø"/>
            </a:pPr>
            <a:r>
              <a:rPr lang="es-ES" sz="2000" dirty="0">
                <a:latin typeface="Segoe UI" panose="020B0502040204020203" pitchFamily="34" charset="0"/>
                <a:ea typeface="Source Sans Pro" panose="020B0503030403020204" pitchFamily="34" charset="0"/>
                <a:cs typeface="Segoe UI" panose="020B0502040204020203" pitchFamily="34" charset="0"/>
              </a:rPr>
              <a:t>Do </a:t>
            </a:r>
            <a:r>
              <a:rPr lang="es-ES" sz="2000" dirty="0" err="1">
                <a:latin typeface="Segoe UI" panose="020B0502040204020203" pitchFamily="34" charset="0"/>
                <a:ea typeface="Source Sans Pro" panose="020B0503030403020204" pitchFamily="34" charset="0"/>
                <a:cs typeface="Segoe UI" panose="020B0502040204020203" pitchFamily="34" charset="0"/>
              </a:rPr>
              <a:t>you</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think</a:t>
            </a:r>
            <a:r>
              <a:rPr lang="es-ES" sz="2000" dirty="0">
                <a:latin typeface="Segoe UI" panose="020B0502040204020203" pitchFamily="34" charset="0"/>
                <a:ea typeface="Source Sans Pro" panose="020B0503030403020204" pitchFamily="34" charset="0"/>
                <a:cs typeface="Segoe UI" panose="020B0502040204020203" pitchFamily="34" charset="0"/>
              </a:rPr>
              <a:t> the </a:t>
            </a:r>
            <a:r>
              <a:rPr lang="es-ES" sz="2000" dirty="0" err="1">
                <a:latin typeface="Segoe UI" panose="020B0502040204020203" pitchFamily="34" charset="0"/>
                <a:ea typeface="Source Sans Pro" panose="020B0503030403020204" pitchFamily="34" charset="0"/>
                <a:cs typeface="Segoe UI" panose="020B0502040204020203" pitchFamily="34" charset="0"/>
              </a:rPr>
              <a:t>owner</a:t>
            </a:r>
            <a:r>
              <a:rPr lang="es-ES" sz="2000" dirty="0">
                <a:latin typeface="Segoe UI" panose="020B0502040204020203" pitchFamily="34" charset="0"/>
                <a:ea typeface="Source Sans Pro" panose="020B0503030403020204" pitchFamily="34" charset="0"/>
                <a:cs typeface="Segoe UI" panose="020B0502040204020203" pitchFamily="34" charset="0"/>
              </a:rPr>
              <a:t> of a </a:t>
            </a:r>
            <a:r>
              <a:rPr lang="es-ES" sz="2000" dirty="0" err="1">
                <a:latin typeface="Segoe UI" panose="020B0502040204020203" pitchFamily="34" charset="0"/>
                <a:ea typeface="Source Sans Pro" panose="020B0503030403020204" pitchFamily="34" charset="0"/>
                <a:cs typeface="Segoe UI" panose="020B0502040204020203" pitchFamily="34" charset="0"/>
              </a:rPr>
              <a:t>company</a:t>
            </a:r>
            <a:r>
              <a:rPr lang="es-ES" sz="2000" dirty="0">
                <a:latin typeface="Segoe UI" panose="020B0502040204020203" pitchFamily="34" charset="0"/>
                <a:ea typeface="Source Sans Pro" panose="020B0503030403020204" pitchFamily="34" charset="0"/>
                <a:cs typeface="Segoe UI" panose="020B0502040204020203" pitchFamily="34" charset="0"/>
              </a:rPr>
              <a:t> can </a:t>
            </a:r>
            <a:r>
              <a:rPr lang="es-ES" sz="2000" dirty="0" err="1">
                <a:latin typeface="Segoe UI" panose="020B0502040204020203" pitchFamily="34" charset="0"/>
                <a:ea typeface="Source Sans Pro" panose="020B0503030403020204" pitchFamily="34" charset="0"/>
                <a:cs typeface="Segoe UI" panose="020B0502040204020203" pitchFamily="34" charset="0"/>
              </a:rPr>
              <a:t>also</a:t>
            </a:r>
            <a:r>
              <a:rPr lang="es-ES" sz="2000" dirty="0">
                <a:latin typeface="Segoe UI" panose="020B0502040204020203" pitchFamily="34" charset="0"/>
                <a:ea typeface="Source Sans Pro" panose="020B0503030403020204" pitchFamily="34" charset="0"/>
                <a:cs typeface="Segoe UI" panose="020B0502040204020203" pitchFamily="34" charset="0"/>
              </a:rPr>
              <a:t> be </a:t>
            </a:r>
            <a:r>
              <a:rPr lang="es-ES" sz="2000" dirty="0" err="1">
                <a:latin typeface="Segoe UI" panose="020B0502040204020203" pitchFamily="34" charset="0"/>
                <a:ea typeface="Source Sans Pro" panose="020B0503030403020204" pitchFamily="34" charset="0"/>
                <a:cs typeface="Segoe UI" panose="020B0502040204020203" pitchFamily="34" charset="0"/>
              </a:rPr>
              <a:t>an</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environmental</a:t>
            </a:r>
            <a:r>
              <a:rPr lang="es-ES" sz="2000" dirty="0">
                <a:latin typeface="Segoe UI" panose="020B0502040204020203" pitchFamily="34" charset="0"/>
                <a:ea typeface="Source Sans Pro" panose="020B0503030403020204" pitchFamily="34" charset="0"/>
                <a:cs typeface="Segoe UI" panose="020B0502040204020203" pitchFamily="34" charset="0"/>
              </a:rPr>
              <a:t> </a:t>
            </a:r>
            <a:r>
              <a:rPr lang="es-ES" sz="2000" dirty="0" err="1">
                <a:latin typeface="Segoe UI" panose="020B0502040204020203" pitchFamily="34" charset="0"/>
                <a:ea typeface="Source Sans Pro" panose="020B0503030403020204" pitchFamily="34" charset="0"/>
                <a:cs typeface="Segoe UI" panose="020B0502040204020203" pitchFamily="34" charset="0"/>
              </a:rPr>
              <a:t>activist</a:t>
            </a:r>
            <a:r>
              <a:rPr lang="es-ES" sz="2000" dirty="0">
                <a:latin typeface="Segoe UI" panose="020B0502040204020203" pitchFamily="34" charset="0"/>
                <a:ea typeface="Source Sans Pro" panose="020B0503030403020204" pitchFamily="34" charset="0"/>
                <a:cs typeface="Segoe UI" panose="020B0502040204020203" pitchFamily="34" charset="0"/>
              </a:rPr>
              <a:t>?</a:t>
            </a:r>
          </a:p>
          <a:p>
            <a:pPr marL="285750" lvl="0" indent="-285750" algn="l" rtl="0">
              <a:spcBef>
                <a:spcPts val="0"/>
              </a:spcBef>
              <a:spcAft>
                <a:spcPts val="600"/>
              </a:spcAft>
              <a:buClr>
                <a:schemeClr val="dk1"/>
              </a:buClr>
              <a:buSzPts val="1100"/>
              <a:buFont typeface="Wingdings" panose="05000000000000000000" pitchFamily="2" charset="2"/>
              <a:buChar char="Ø"/>
            </a:pPr>
            <a:endParaRPr lang="es-ES" sz="2000" dirty="0">
              <a:latin typeface="Segoe UI" panose="020B0502040204020203" pitchFamily="34" charset="0"/>
              <a:ea typeface="Source Sans Pro" panose="020B0503030403020204" pitchFamily="34" charset="0"/>
              <a:cs typeface="Segoe UI" panose="020B0502040204020203" pitchFamily="34" charset="0"/>
            </a:endParaRPr>
          </a:p>
          <a:p>
            <a:pPr marL="285750" lvl="0" indent="-285750" algn="l" rtl="0">
              <a:spcBef>
                <a:spcPts val="0"/>
              </a:spcBef>
              <a:spcAft>
                <a:spcPts val="600"/>
              </a:spcAft>
              <a:buClr>
                <a:schemeClr val="dk1"/>
              </a:buClr>
              <a:buSzPts val="1100"/>
              <a:buFont typeface="Wingdings" panose="05000000000000000000" pitchFamily="2" charset="2"/>
              <a:buChar char="Ø"/>
            </a:pPr>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6289876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162"/>
            <a:ext cx="6771640" cy="553998"/>
          </a:xfrm>
          <a:prstGeom prst="rect">
            <a:avLst/>
          </a:prstGeom>
          <a:noFill/>
        </p:spPr>
        <p:txBody>
          <a:bodyPr wrap="square" rtlCol="0">
            <a:spAutoFit/>
          </a:bodyPr>
          <a:lstStyle/>
          <a:p>
            <a:pPr algn="r"/>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a:t>
            </a:r>
            <a:r>
              <a:rPr lang="en-GB" sz="1000" b="0" i="0" dirty="0">
                <a:solidFill>
                  <a:srgbClr val="222222"/>
                </a:solidFill>
                <a:effectLst/>
                <a:latin typeface="Arial" panose="020B0604020202020204" pitchFamily="34" charset="0"/>
              </a:rPr>
              <a:t>2020-1-UK01-KA226-VET-094435</a:t>
            </a:r>
            <a:endParaRPr lang="en-IE" sz="1000" dirty="0">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Picture 15" descr="Text&#10;&#10;Description automatically generated">
            <a:extLst>
              <a:ext uri="{FF2B5EF4-FFF2-40B4-BE49-F238E27FC236}">
                <a16:creationId xmlns:a16="http://schemas.microsoft.com/office/drawing/2014/main" id="{1046E75C-E353-4A3C-B7E4-09408ABF9D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3">
            <a:extLst>
              <a:ext uri="{28A0092B-C50C-407E-A947-70E740481C1C}">
                <a14:useLocalDpi xmlns:a14="http://schemas.microsoft.com/office/drawing/2010/main" val="0"/>
              </a:ext>
            </a:extLst>
          </a:blip>
          <a:srcRect/>
          <a:stretch/>
        </p:blipFill>
        <p:spPr>
          <a:xfrm>
            <a:off x="4843244" y="1002244"/>
            <a:ext cx="2505512" cy="1859858"/>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0" name="Graphic 9">
            <a:extLst>
              <a:ext uri="{FF2B5EF4-FFF2-40B4-BE49-F238E27FC236}">
                <a16:creationId xmlns:a16="http://schemas.microsoft.com/office/drawing/2014/main" id="{839559AF-F531-471B-B912-415886E9B0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541231" y="108086"/>
            <a:ext cx="495921" cy="495921"/>
          </a:xfrm>
          <a:prstGeom prst="rect">
            <a:avLst/>
          </a:prstGeom>
        </p:spPr>
      </p:pic>
      <p:grpSp>
        <p:nvGrpSpPr>
          <p:cNvPr id="4" name="Group 3">
            <a:extLst>
              <a:ext uri="{FF2B5EF4-FFF2-40B4-BE49-F238E27FC236}">
                <a16:creationId xmlns:a16="http://schemas.microsoft.com/office/drawing/2014/main" id="{994B2738-5C23-4020-BF8B-17FE11517D3B}"/>
              </a:ext>
            </a:extLst>
          </p:cNvPr>
          <p:cNvGrpSpPr/>
          <p:nvPr/>
        </p:nvGrpSpPr>
        <p:grpSpPr>
          <a:xfrm>
            <a:off x="2569288" y="3802743"/>
            <a:ext cx="7053424" cy="1670958"/>
            <a:chOff x="2569288" y="3802743"/>
            <a:chExt cx="7053424" cy="1670958"/>
          </a:xfrm>
        </p:grpSpPr>
        <p:pic>
          <p:nvPicPr>
            <p:cNvPr id="7" name="Picture 6" descr="Qr code&#10;&#10;Description automatically generated">
              <a:extLst>
                <a:ext uri="{FF2B5EF4-FFF2-40B4-BE49-F238E27FC236}">
                  <a16:creationId xmlns:a16="http://schemas.microsoft.com/office/drawing/2014/main" id="{87F0A8DB-9B38-4BB3-A152-AC62251D926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69288" y="3802743"/>
              <a:ext cx="7053424" cy="1635034"/>
            </a:xfrm>
            <a:prstGeom prst="rect">
              <a:avLst/>
            </a:prstGeom>
          </p:spPr>
        </p:pic>
        <p:pic>
          <p:nvPicPr>
            <p:cNvPr id="3" name="Picture 2" descr="Logo&#10;&#10;Description automatically generated">
              <a:extLst>
                <a:ext uri="{FF2B5EF4-FFF2-40B4-BE49-F238E27FC236}">
                  <a16:creationId xmlns:a16="http://schemas.microsoft.com/office/drawing/2014/main" id="{CF051DE7-F699-4841-AE26-414818A1050B}"/>
                </a:ext>
              </a:extLst>
            </p:cNvPr>
            <p:cNvPicPr>
              <a:picLocks noChangeAspect="1"/>
            </p:cNvPicPr>
            <p:nvPr/>
          </p:nvPicPr>
          <p:blipFill rotWithShape="1">
            <a:blip r:embed="rId7">
              <a:extLst>
                <a:ext uri="{28A0092B-C50C-407E-A947-70E740481C1C}">
                  <a14:useLocalDpi xmlns:a14="http://schemas.microsoft.com/office/drawing/2010/main" val="0"/>
                </a:ext>
              </a:extLst>
            </a:blip>
            <a:srcRect l="25161" t="26529" r="30393" b="26992"/>
            <a:stretch/>
          </p:blipFill>
          <p:spPr>
            <a:xfrm>
              <a:off x="6749430" y="4580527"/>
              <a:ext cx="854122" cy="893174"/>
            </a:xfrm>
            <a:prstGeom prst="rect">
              <a:avLst/>
            </a:prstGeom>
          </p:spPr>
        </p:pic>
      </p:grpSp>
    </p:spTree>
    <p:extLst>
      <p:ext uri="{BB962C8B-B14F-4D97-AF65-F5344CB8AC3E}">
        <p14:creationId xmlns:p14="http://schemas.microsoft.com/office/powerpoint/2010/main" val="179341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B2F7796-DB8C-4E3A-A0F6-4F8A8145AEF5}"/>
              </a:ext>
            </a:extLst>
          </p:cNvPr>
          <p:cNvSpPr>
            <a:spLocks noGrp="1"/>
          </p:cNvSpPr>
          <p:nvPr>
            <p:ph type="title"/>
          </p:nvPr>
        </p:nvSpPr>
        <p:spPr>
          <a:xfrm>
            <a:off x="3786886" y="479123"/>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Module 1: Contents</a:t>
            </a:r>
          </a:p>
        </p:txBody>
      </p:sp>
      <p:sp>
        <p:nvSpPr>
          <p:cNvPr id="14" name="Title 1">
            <a:extLst>
              <a:ext uri="{FF2B5EF4-FFF2-40B4-BE49-F238E27FC236}">
                <a16:creationId xmlns:a16="http://schemas.microsoft.com/office/drawing/2014/main" id="{0E21429E-2746-46D2-AA7C-D3EBF3087088}"/>
              </a:ext>
            </a:extLst>
          </p:cNvPr>
          <p:cNvSpPr txBox="1">
            <a:spLocks/>
          </p:cNvSpPr>
          <p:nvPr/>
        </p:nvSpPr>
        <p:spPr>
          <a:xfrm>
            <a:off x="2251311" y="1471132"/>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1</a:t>
            </a:r>
          </a:p>
        </p:txBody>
      </p:sp>
      <p:sp>
        <p:nvSpPr>
          <p:cNvPr id="15" name="Title 1">
            <a:extLst>
              <a:ext uri="{FF2B5EF4-FFF2-40B4-BE49-F238E27FC236}">
                <a16:creationId xmlns:a16="http://schemas.microsoft.com/office/drawing/2014/main" id="{B613844C-D20E-4B6B-9B38-0014A6A395E0}"/>
              </a:ext>
            </a:extLst>
          </p:cNvPr>
          <p:cNvSpPr txBox="1">
            <a:spLocks/>
          </p:cNvSpPr>
          <p:nvPr/>
        </p:nvSpPr>
        <p:spPr>
          <a:xfrm>
            <a:off x="3262906" y="1471132"/>
            <a:ext cx="7261149" cy="491738"/>
          </a:xfrm>
          <a:prstGeom prst="rect">
            <a:avLst/>
          </a:prstGeom>
        </p:spPr>
        <p:txBody>
          <a:bodyPr vert="horz" lIns="91440" tIns="45720" rIns="91440" bIns="45720" rtlCol="0" anchor="ctr">
            <a:noAutofit/>
          </a:bodyPr>
          <a:lstStyle>
            <a:defPPr>
              <a:defRPr lang="en-US"/>
            </a:defPPr>
            <a:lvl1pPr marR="0" lvl="0" indent="0" fontAlgn="auto">
              <a:lnSpc>
                <a:spcPct val="90000"/>
              </a:lnSpc>
              <a:spcBef>
                <a:spcPct val="0"/>
              </a:spcBef>
              <a:spcAft>
                <a:spcPts val="0"/>
              </a:spcAft>
              <a:buClrTx/>
              <a:buSzTx/>
              <a:buFontTx/>
              <a:buNone/>
              <a:tabLst/>
              <a:defRPr kumimoji="0" sz="2000" b="0" i="0" u="none" strike="noStrike" cap="none" spc="0" normalizeH="0" baseline="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Entrepreneurship and social entrepreneurship</a:t>
            </a:r>
          </a:p>
        </p:txBody>
      </p:sp>
      <p:sp>
        <p:nvSpPr>
          <p:cNvPr id="16" name="Title 1">
            <a:extLst>
              <a:ext uri="{FF2B5EF4-FFF2-40B4-BE49-F238E27FC236}">
                <a16:creationId xmlns:a16="http://schemas.microsoft.com/office/drawing/2014/main" id="{B1B13B66-0FF7-48D6-9649-E2CF49A33A6D}"/>
              </a:ext>
            </a:extLst>
          </p:cNvPr>
          <p:cNvSpPr txBox="1">
            <a:spLocks/>
          </p:cNvSpPr>
          <p:nvPr/>
        </p:nvSpPr>
        <p:spPr>
          <a:xfrm>
            <a:off x="2251311" y="2737598"/>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2</a:t>
            </a:r>
          </a:p>
        </p:txBody>
      </p:sp>
      <p:sp>
        <p:nvSpPr>
          <p:cNvPr id="17" name="Title 1">
            <a:extLst>
              <a:ext uri="{FF2B5EF4-FFF2-40B4-BE49-F238E27FC236}">
                <a16:creationId xmlns:a16="http://schemas.microsoft.com/office/drawing/2014/main" id="{38F59BD4-4CAA-4F4C-85FB-5C87043F4003}"/>
              </a:ext>
            </a:extLst>
          </p:cNvPr>
          <p:cNvSpPr txBox="1">
            <a:spLocks/>
          </p:cNvSpPr>
          <p:nvPr/>
        </p:nvSpPr>
        <p:spPr>
          <a:xfrm>
            <a:off x="3262907" y="2694449"/>
            <a:ext cx="7583284"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Identifying the problems in your community</a:t>
            </a:r>
            <a:endParaRPr kumimoji="0" lang="en-IE" sz="2400"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8" name="Title 1">
            <a:extLst>
              <a:ext uri="{FF2B5EF4-FFF2-40B4-BE49-F238E27FC236}">
                <a16:creationId xmlns:a16="http://schemas.microsoft.com/office/drawing/2014/main" id="{933395C1-3FD2-4B24-A45A-28E0D999B1C4}"/>
              </a:ext>
            </a:extLst>
          </p:cNvPr>
          <p:cNvSpPr txBox="1">
            <a:spLocks/>
          </p:cNvSpPr>
          <p:nvPr/>
        </p:nvSpPr>
        <p:spPr>
          <a:xfrm>
            <a:off x="2251311" y="3917766"/>
            <a:ext cx="1163221"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srgbClr val="195562"/>
                </a:solidFill>
                <a:effectLst/>
                <a:uLnTx/>
                <a:uFillTx/>
                <a:latin typeface="Segoe UI" panose="020B0502040204020203" pitchFamily="34" charset="0"/>
                <a:ea typeface="Source Sans Pro Bold" panose="020B0703030403020204" pitchFamily="34" charset="0"/>
                <a:cs typeface="Segoe UI" panose="020B0502040204020203" pitchFamily="34" charset="0"/>
              </a:rPr>
              <a:t>3</a:t>
            </a:r>
          </a:p>
        </p:txBody>
      </p:sp>
      <p:sp>
        <p:nvSpPr>
          <p:cNvPr id="21" name="Title 1">
            <a:extLst>
              <a:ext uri="{FF2B5EF4-FFF2-40B4-BE49-F238E27FC236}">
                <a16:creationId xmlns:a16="http://schemas.microsoft.com/office/drawing/2014/main" id="{47567D2E-4A65-4757-8E71-5D385602F374}"/>
              </a:ext>
            </a:extLst>
          </p:cNvPr>
          <p:cNvSpPr txBox="1">
            <a:spLocks/>
          </p:cNvSpPr>
          <p:nvPr/>
        </p:nvSpPr>
        <p:spPr>
          <a:xfrm>
            <a:off x="3262907" y="3917766"/>
            <a:ext cx="7261149" cy="4917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E" sz="2400" b="1" i="0" u="none" strike="noStrike" kern="1200" cap="none" spc="0" normalizeH="0" baseline="0" noProof="0" dirty="0">
                <a:ln>
                  <a:noFill/>
                </a:ln>
                <a:solidFill>
                  <a:prstClr val="black">
                    <a:lumMod val="75000"/>
                    <a:lumOff val="25000"/>
                  </a:prstClr>
                </a:solidFill>
                <a:effectLst/>
                <a:uLnTx/>
                <a:uFillTx/>
                <a:latin typeface="Segoe UI" panose="020B0502040204020203" pitchFamily="34" charset="0"/>
                <a:ea typeface="Source Sans Pro" panose="020B0503030403020204" pitchFamily="34" charset="0"/>
                <a:cs typeface="Segoe UI" panose="020B0502040204020203" pitchFamily="34" charset="0"/>
              </a:rPr>
              <a:t>Case study: Understanding the vision and mission of a social enterprise</a:t>
            </a:r>
          </a:p>
        </p:txBody>
      </p:sp>
      <p:sp>
        <p:nvSpPr>
          <p:cNvPr id="23" name="Rectangle 22">
            <a:extLst>
              <a:ext uri="{FF2B5EF4-FFF2-40B4-BE49-F238E27FC236}">
                <a16:creationId xmlns:a16="http://schemas.microsoft.com/office/drawing/2014/main" id="{AF01E518-C33C-4016-9AF2-A35615136671}"/>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5" name="Picture 24" descr="Text&#10;&#10;Description automatically generated">
            <a:extLst>
              <a:ext uri="{FF2B5EF4-FFF2-40B4-BE49-F238E27FC236}">
                <a16:creationId xmlns:a16="http://schemas.microsoft.com/office/drawing/2014/main" id="{690947FD-64AB-4746-83F8-A7D42DF8F2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26" name="Rectangle 25">
            <a:extLst>
              <a:ext uri="{FF2B5EF4-FFF2-40B4-BE49-F238E27FC236}">
                <a16:creationId xmlns:a16="http://schemas.microsoft.com/office/drawing/2014/main" id="{89B62EBC-739A-4B6E-BF62-8B2CC98A5899}"/>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descr="Text&#10;&#10;Description automatically generated">
            <a:extLst>
              <a:ext uri="{FF2B5EF4-FFF2-40B4-BE49-F238E27FC236}">
                <a16:creationId xmlns:a16="http://schemas.microsoft.com/office/drawing/2014/main" id="{B4C45CDC-5AFD-403D-A05E-4FD31FC1505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4" name="Graphic 3">
            <a:extLst>
              <a:ext uri="{FF2B5EF4-FFF2-40B4-BE49-F238E27FC236}">
                <a16:creationId xmlns:a16="http://schemas.microsoft.com/office/drawing/2014/main" id="{951B8CA5-A809-4F32-A275-C5057BE1DE9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926" b="19852"/>
          <a:stretch/>
        </p:blipFill>
        <p:spPr>
          <a:xfrm>
            <a:off x="1045611" y="0"/>
            <a:ext cx="897978" cy="4642338"/>
          </a:xfrm>
          <a:prstGeom prst="rect">
            <a:avLst/>
          </a:prstGeom>
        </p:spPr>
      </p:pic>
      <p:pic>
        <p:nvPicPr>
          <p:cNvPr id="29" name="Graphic 28">
            <a:extLst>
              <a:ext uri="{FF2B5EF4-FFF2-40B4-BE49-F238E27FC236}">
                <a16:creationId xmlns:a16="http://schemas.microsoft.com/office/drawing/2014/main" id="{A1001FC8-5637-4FFB-BBC1-F83612BD573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67241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A3FEFAED-3DDE-4A89-872E-E646C67DAC1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92976" y="2409507"/>
            <a:ext cx="2013790" cy="2968271"/>
          </a:xfrm>
          <a:prstGeom prst="rect">
            <a:avLst/>
          </a:prstGeom>
        </p:spPr>
      </p:pic>
      <p:pic>
        <p:nvPicPr>
          <p:cNvPr id="24" name="Graphic 23">
            <a:extLst>
              <a:ext uri="{FF2B5EF4-FFF2-40B4-BE49-F238E27FC236}">
                <a16:creationId xmlns:a16="http://schemas.microsoft.com/office/drawing/2014/main" id="{425891DB-D6E7-4CDE-8A56-5813AC00D5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555250" y="2409507"/>
            <a:ext cx="2013790" cy="2968271"/>
          </a:xfrm>
          <a:prstGeom prst="rect">
            <a:avLst/>
          </a:prstGeom>
        </p:spPr>
      </p:pic>
      <p:pic>
        <p:nvPicPr>
          <p:cNvPr id="26" name="Graphic 25">
            <a:extLst>
              <a:ext uri="{FF2B5EF4-FFF2-40B4-BE49-F238E27FC236}">
                <a16:creationId xmlns:a16="http://schemas.microsoft.com/office/drawing/2014/main" id="{006D52E4-F8A8-431F-85F7-02C1630A24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76166" y="2409507"/>
            <a:ext cx="2013790" cy="2968271"/>
          </a:xfrm>
          <a:prstGeom prst="rect">
            <a:avLst/>
          </a:prstGeom>
        </p:spPr>
      </p:pic>
      <p:pic>
        <p:nvPicPr>
          <p:cNvPr id="16" name="Picture 15" descr="Text&#10;&#10;Description automatically generated">
            <a:extLst>
              <a:ext uri="{FF2B5EF4-FFF2-40B4-BE49-F238E27FC236}">
                <a16:creationId xmlns:a16="http://schemas.microsoft.com/office/drawing/2014/main" id="{1F7BAF40-FC82-436C-976B-CAD2D83A3DE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11" name="TextBox 10">
            <a:extLst>
              <a:ext uri="{FF2B5EF4-FFF2-40B4-BE49-F238E27FC236}">
                <a16:creationId xmlns:a16="http://schemas.microsoft.com/office/drawing/2014/main" id="{F58D6A29-ABF4-4C62-AB18-E3342113E243}"/>
              </a:ext>
            </a:extLst>
          </p:cNvPr>
          <p:cNvSpPr txBox="1"/>
          <p:nvPr/>
        </p:nvSpPr>
        <p:spPr>
          <a:xfrm>
            <a:off x="1459132"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UNDERSTAND</a:t>
            </a:r>
          </a:p>
        </p:txBody>
      </p:sp>
      <p:sp>
        <p:nvSpPr>
          <p:cNvPr id="29" name="TextBox 28">
            <a:extLst>
              <a:ext uri="{FF2B5EF4-FFF2-40B4-BE49-F238E27FC236}">
                <a16:creationId xmlns:a16="http://schemas.microsoft.com/office/drawing/2014/main" id="{295B5783-3E87-49EA-90BD-4302731872E4}"/>
              </a:ext>
            </a:extLst>
          </p:cNvPr>
          <p:cNvSpPr txBox="1"/>
          <p:nvPr/>
        </p:nvSpPr>
        <p:spPr>
          <a:xfrm>
            <a:off x="4646860"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WORK </a:t>
            </a:r>
          </a:p>
        </p:txBody>
      </p:sp>
      <p:sp>
        <p:nvSpPr>
          <p:cNvPr id="30" name="TextBox 29">
            <a:extLst>
              <a:ext uri="{FF2B5EF4-FFF2-40B4-BE49-F238E27FC236}">
                <a16:creationId xmlns:a16="http://schemas.microsoft.com/office/drawing/2014/main" id="{C48D579B-7518-430E-9AA0-655A44BD4FE1}"/>
              </a:ext>
            </a:extLst>
          </p:cNvPr>
          <p:cNvSpPr txBox="1"/>
          <p:nvPr/>
        </p:nvSpPr>
        <p:spPr>
          <a:xfrm>
            <a:off x="7828931" y="2644628"/>
            <a:ext cx="1681480" cy="307777"/>
          </a:xfrm>
          <a:prstGeom prst="rect">
            <a:avLst/>
          </a:prstGeom>
          <a:noFill/>
        </p:spPr>
        <p:txBody>
          <a:bodyPr wrap="square" rtlCol="0">
            <a:spAutoFit/>
          </a:bodyPr>
          <a:lstStyle/>
          <a:p>
            <a:pPr algn="ctr"/>
            <a:r>
              <a:rPr lang="en-IE" sz="14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ASK YOURSELF</a:t>
            </a:r>
          </a:p>
        </p:txBody>
      </p:sp>
      <p:sp>
        <p:nvSpPr>
          <p:cNvPr id="32" name="TextBox 31">
            <a:extLst>
              <a:ext uri="{FF2B5EF4-FFF2-40B4-BE49-F238E27FC236}">
                <a16:creationId xmlns:a16="http://schemas.microsoft.com/office/drawing/2014/main" id="{0CE7BC70-096B-4E70-9609-5C487768B159}"/>
              </a:ext>
            </a:extLst>
          </p:cNvPr>
          <p:cNvSpPr txBox="1"/>
          <p:nvPr/>
        </p:nvSpPr>
        <p:spPr>
          <a:xfrm>
            <a:off x="1459131" y="4353982"/>
            <a:ext cx="1681480" cy="738664"/>
          </a:xfrm>
          <a:prstGeom prst="rect">
            <a:avLst/>
          </a:prstGeom>
          <a:noFill/>
        </p:spPr>
        <p:txBody>
          <a:bodyPr wrap="square" rtlCol="0">
            <a:spAutoFit/>
          </a:bodyPr>
          <a:lstStyle/>
          <a:p>
            <a:pPr algn="ctr"/>
            <a:r>
              <a:rPr lang="es-E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The </a:t>
            </a:r>
            <a:r>
              <a:rPr lang="es-ES"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values</a:t>
            </a:r>
            <a:r>
              <a:rPr lang="es-E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t>
            </a:r>
            <a:r>
              <a:rPr lang="es-ES"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vision</a:t>
            </a:r>
            <a:r>
              <a:rPr lang="es-E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and </a:t>
            </a:r>
            <a:r>
              <a:rPr lang="es-ES"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mission</a:t>
            </a:r>
            <a:r>
              <a:rPr lang="es-E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 of a social </a:t>
            </a:r>
            <a:r>
              <a:rPr lang="es-ES" sz="1400" dirty="0" err="1">
                <a:solidFill>
                  <a:schemeClr val="bg1"/>
                </a:solidFill>
                <a:latin typeface="Segoe UI" panose="020B0502040204020203" pitchFamily="34" charset="0"/>
                <a:ea typeface="Source Sans Pro" panose="020B0503030403020204" pitchFamily="34" charset="0"/>
                <a:cs typeface="Segoe UI" panose="020B0502040204020203" pitchFamily="34" charset="0"/>
              </a:rPr>
              <a:t>enterprise</a:t>
            </a:r>
            <a:endParaRPr lang="es-ES" sz="1400"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D1D2DFB1-1C8D-4863-A0C1-EFFC3352A2D2}"/>
              </a:ext>
            </a:extLst>
          </p:cNvPr>
          <p:cNvSpPr txBox="1"/>
          <p:nvPr/>
        </p:nvSpPr>
        <p:spPr>
          <a:xfrm>
            <a:off x="4721405" y="4353982"/>
            <a:ext cx="1681480" cy="523220"/>
          </a:xfrm>
          <a:prstGeom prst="rect">
            <a:avLst/>
          </a:prstGeom>
          <a:noFill/>
        </p:spPr>
        <p:txBody>
          <a:bodyPr wrap="square" rtlCol="0">
            <a:spAutoFit/>
          </a:bodyPr>
          <a:lstStyle/>
          <a:p>
            <a:pPr algn="ctr"/>
            <a:r>
              <a:rPr lang="en-GB"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Work on a real case study</a:t>
            </a:r>
          </a:p>
        </p:txBody>
      </p:sp>
      <p:sp>
        <p:nvSpPr>
          <p:cNvPr id="35" name="TextBox 34">
            <a:extLst>
              <a:ext uri="{FF2B5EF4-FFF2-40B4-BE49-F238E27FC236}">
                <a16:creationId xmlns:a16="http://schemas.microsoft.com/office/drawing/2014/main" id="{7A720F05-E5A1-4216-A5A2-E0BF5D000479}"/>
              </a:ext>
            </a:extLst>
          </p:cNvPr>
          <p:cNvSpPr txBox="1"/>
          <p:nvPr/>
        </p:nvSpPr>
        <p:spPr>
          <a:xfrm>
            <a:off x="7817524" y="4346979"/>
            <a:ext cx="1681480" cy="954107"/>
          </a:xfrm>
          <a:prstGeom prst="rect">
            <a:avLst/>
          </a:prstGeom>
          <a:noFill/>
        </p:spPr>
        <p:txBody>
          <a:bodyPr wrap="square" rtlCol="0">
            <a:spAutoFit/>
          </a:bodyPr>
          <a:lstStyle/>
          <a:p>
            <a:pPr algn="ctr"/>
            <a:r>
              <a:rPr lang="en-IE" sz="1400" dirty="0">
                <a:solidFill>
                  <a:schemeClr val="bg1"/>
                </a:solidFill>
                <a:latin typeface="Segoe UI" panose="020B0502040204020203" pitchFamily="34" charset="0"/>
                <a:ea typeface="Source Sans Pro" panose="020B0503030403020204" pitchFamily="34" charset="0"/>
                <a:cs typeface="Segoe UI" panose="020B0502040204020203" pitchFamily="34" charset="0"/>
              </a:rPr>
              <a:t>Ask yourself which competencies for entrepreneurship you have</a:t>
            </a:r>
          </a:p>
        </p:txBody>
      </p:sp>
      <p:sp>
        <p:nvSpPr>
          <p:cNvPr id="18" name="Title 1">
            <a:extLst>
              <a:ext uri="{FF2B5EF4-FFF2-40B4-BE49-F238E27FC236}">
                <a16:creationId xmlns:a16="http://schemas.microsoft.com/office/drawing/2014/main" id="{DDCB5C4B-3FE5-4B99-B867-3A575DC4F78E}"/>
              </a:ext>
            </a:extLst>
          </p:cNvPr>
          <p:cNvSpPr>
            <a:spLocks noGrp="1"/>
          </p:cNvSpPr>
          <p:nvPr>
            <p:ph type="title"/>
          </p:nvPr>
        </p:nvSpPr>
        <p:spPr>
          <a:xfrm>
            <a:off x="3528404" y="1007929"/>
            <a:ext cx="4618228" cy="491738"/>
          </a:xfrm>
        </p:spPr>
        <p:txBody>
          <a:bodyPr>
            <a:noAutofit/>
          </a:bodyPr>
          <a:lstStyle/>
          <a:p>
            <a:pPr algn="ctr"/>
            <a:r>
              <a:rPr lang="en-IE" sz="3600" b="1" dirty="0">
                <a:solidFill>
                  <a:srgbClr val="29BB89"/>
                </a:solidFill>
                <a:latin typeface="Segoe UI" panose="020B0502040204020203" pitchFamily="34" charset="0"/>
                <a:ea typeface="Source Sans Pro Bold" panose="020B0703030403020204" pitchFamily="34" charset="0"/>
                <a:cs typeface="Segoe UI" panose="020B0502040204020203" pitchFamily="34" charset="0"/>
              </a:rPr>
              <a:t>OBJECTIVES</a:t>
            </a:r>
          </a:p>
        </p:txBody>
      </p:sp>
      <p:pic>
        <p:nvPicPr>
          <p:cNvPr id="22" name="Graphic 21">
            <a:extLst>
              <a:ext uri="{FF2B5EF4-FFF2-40B4-BE49-F238E27FC236}">
                <a16:creationId xmlns:a16="http://schemas.microsoft.com/office/drawing/2014/main" id="{90A1F8D4-1037-4A14-8F3A-E10815CE1A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420086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DAB4324-E71B-4ED3-802E-626B73AC9226}"/>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2761" t="17155" b="34973"/>
          <a:stretch/>
        </p:blipFill>
        <p:spPr>
          <a:xfrm>
            <a:off x="-1" y="0"/>
            <a:ext cx="11064981" cy="6858000"/>
          </a:xfrm>
          <a:prstGeom prst="rect">
            <a:avLst/>
          </a:prstGeom>
        </p:spPr>
      </p:pic>
      <p:sp>
        <p:nvSpPr>
          <p:cNvPr id="9" name="Rectangle 8">
            <a:extLst>
              <a:ext uri="{FF2B5EF4-FFF2-40B4-BE49-F238E27FC236}">
                <a16:creationId xmlns:a16="http://schemas.microsoft.com/office/drawing/2014/main" id="{5522B46A-E30F-4A85-88CC-440DFF7B74E6}"/>
              </a:ext>
            </a:extLst>
          </p:cNvPr>
          <p:cNvSpPr/>
          <p:nvPr/>
        </p:nvSpPr>
        <p:spPr>
          <a:xfrm>
            <a:off x="0" y="6198244"/>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7" name="Picture 16" descr="Text&#10;&#10;Description automatically generated">
            <a:extLst>
              <a:ext uri="{FF2B5EF4-FFF2-40B4-BE49-F238E27FC236}">
                <a16:creationId xmlns:a16="http://schemas.microsoft.com/office/drawing/2014/main" id="{93E43787-4185-48C9-A850-CF2A5FD201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7302"/>
            <a:ext cx="1964299" cy="427819"/>
          </a:xfrm>
          <a:prstGeom prst="rect">
            <a:avLst/>
          </a:prstGeom>
        </p:spPr>
      </p:pic>
      <p:sp>
        <p:nvSpPr>
          <p:cNvPr id="6" name="Rectangle: Rounded Corners 5">
            <a:extLst>
              <a:ext uri="{FF2B5EF4-FFF2-40B4-BE49-F238E27FC236}">
                <a16:creationId xmlns:a16="http://schemas.microsoft.com/office/drawing/2014/main" id="{2DF5F8CB-10BA-474F-985D-85425B74B6FC}"/>
              </a:ext>
            </a:extLst>
          </p:cNvPr>
          <p:cNvSpPr/>
          <p:nvPr/>
        </p:nvSpPr>
        <p:spPr>
          <a:xfrm>
            <a:off x="2293620" y="1257622"/>
            <a:ext cx="7664221" cy="5255720"/>
          </a:xfrm>
          <a:prstGeom prst="roundRect">
            <a:avLst>
              <a:gd name="adj" fmla="val 7357"/>
            </a:avLst>
          </a:prstGeom>
          <a:solidFill>
            <a:schemeClr val="bg1"/>
          </a:solidFill>
          <a:ln w="57150">
            <a:solidFill>
              <a:srgbClr val="29BB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7DC7E40B-8849-46B0-8DED-E94836E7DC96}"/>
              </a:ext>
            </a:extLst>
          </p:cNvPr>
          <p:cNvSpPr txBox="1"/>
          <p:nvPr/>
        </p:nvSpPr>
        <p:spPr>
          <a:xfrm>
            <a:off x="2762250" y="1425099"/>
            <a:ext cx="7014257" cy="646331"/>
          </a:xfrm>
          <a:prstGeom prst="rect">
            <a:avLst/>
          </a:prstGeom>
          <a:noFill/>
        </p:spPr>
        <p:txBody>
          <a:bodyPr wrap="square">
            <a:spAutoFit/>
          </a:bodyPr>
          <a:lstStyle/>
          <a:p>
            <a:r>
              <a:rPr lang="en-IE" sz="3600" b="1" dirty="0">
                <a:solidFill>
                  <a:srgbClr val="29BB89"/>
                </a:solidFill>
                <a:latin typeface="Segoe UI" panose="020B0502040204020203" pitchFamily="34" charset="0"/>
                <a:cs typeface="Segoe UI" panose="020B0502040204020203" pitchFamily="34" charset="0"/>
              </a:rPr>
              <a:t>Case study: Patagonia</a:t>
            </a:r>
          </a:p>
        </p:txBody>
      </p:sp>
      <p:sp>
        <p:nvSpPr>
          <p:cNvPr id="16" name="TextBox 15">
            <a:extLst>
              <a:ext uri="{FF2B5EF4-FFF2-40B4-BE49-F238E27FC236}">
                <a16:creationId xmlns:a16="http://schemas.microsoft.com/office/drawing/2014/main" id="{7CCBE002-9590-4D67-9ED4-3A8F6ABCBCC8}"/>
              </a:ext>
            </a:extLst>
          </p:cNvPr>
          <p:cNvSpPr txBox="1"/>
          <p:nvPr/>
        </p:nvSpPr>
        <p:spPr>
          <a:xfrm>
            <a:off x="2762249" y="2071430"/>
            <a:ext cx="6486166" cy="4322209"/>
          </a:xfrm>
          <a:prstGeom prst="rect">
            <a:avLst/>
          </a:prstGeom>
          <a:noFill/>
        </p:spPr>
        <p:txBody>
          <a:bodyPr wrap="square" rtlCol="0">
            <a:spAutoFit/>
          </a:bodyPr>
          <a:lstStyle/>
          <a:p>
            <a:pPr algn="just">
              <a:lnSpc>
                <a:spcPct val="107000"/>
              </a:lnSpc>
              <a:spcAft>
                <a:spcPts val="800"/>
              </a:spcAft>
            </a:pPr>
            <a:r>
              <a:rPr lang="en-GB" sz="1800" dirty="0">
                <a:effectLst/>
                <a:latin typeface="Segoe UI" panose="020B0502040204020203" pitchFamily="34" charset="0"/>
                <a:ea typeface="Calibri" panose="020F0502020204030204" pitchFamily="34" charset="0"/>
              </a:rPr>
              <a:t>Patagonia, Inc. is an American retailer of outdoor clothing, founded by Yvon Chouinard in 1973 and based in Ventura, California.</a:t>
            </a:r>
            <a:endParaRPr lang="es-ES" sz="1800" dirty="0">
              <a:effectLst/>
              <a:latin typeface="Segoe UI" panose="020B0502040204020203" pitchFamily="34" charset="0"/>
              <a:ea typeface="Calibri" panose="020F0502020204030204" pitchFamily="34" charset="0"/>
            </a:endParaRPr>
          </a:p>
          <a:p>
            <a:pPr algn="just">
              <a:lnSpc>
                <a:spcPct val="107000"/>
              </a:lnSpc>
              <a:spcAft>
                <a:spcPts val="800"/>
              </a:spcAft>
            </a:pPr>
            <a:r>
              <a:rPr lang="es-ES" sz="1800" dirty="0">
                <a:effectLst/>
                <a:latin typeface="Segoe UI" panose="020B0502040204020203" pitchFamily="34" charset="0"/>
                <a:ea typeface="Calibri" panose="020F0502020204030204" pitchFamily="34" charset="0"/>
              </a:rPr>
              <a:t>After a </a:t>
            </a:r>
            <a:r>
              <a:rPr lang="es-ES" sz="1800" dirty="0" err="1">
                <a:effectLst/>
                <a:latin typeface="Segoe UI" panose="020B0502040204020203" pitchFamily="34" charset="0"/>
                <a:ea typeface="Calibri" panose="020F0502020204030204" pitchFamily="34" charset="0"/>
              </a:rPr>
              <a:t>long</a:t>
            </a:r>
            <a:r>
              <a:rPr lang="es-ES" sz="1800" dirty="0">
                <a:effectLst/>
                <a:latin typeface="Segoe UI" panose="020B0502040204020203" pitchFamily="34" charset="0"/>
                <a:ea typeface="Calibri" panose="020F0502020204030204" pitchFamily="34" charset="0"/>
              </a:rPr>
              <a:t> </a:t>
            </a:r>
            <a:r>
              <a:rPr lang="es-ES" sz="1800" dirty="0" err="1">
                <a:effectLst/>
                <a:latin typeface="Segoe UI" panose="020B0502040204020203" pitchFamily="34" charset="0"/>
                <a:ea typeface="Calibri" panose="020F0502020204030204" pitchFamily="34" charset="0"/>
              </a:rPr>
              <a:t>history</a:t>
            </a:r>
            <a:r>
              <a:rPr lang="es-ES" sz="1800" dirty="0">
                <a:effectLst/>
                <a:latin typeface="Segoe UI" panose="020B0502040204020203" pitchFamily="34" charset="0"/>
                <a:ea typeface="Calibri" panose="020F0502020204030204" pitchFamily="34" charset="0"/>
              </a:rPr>
              <a:t> </a:t>
            </a:r>
            <a:r>
              <a:rPr lang="es-ES" sz="1800" dirty="0" err="1">
                <a:effectLst/>
                <a:latin typeface="Segoe UI" panose="020B0502040204020203" pitchFamily="34" charset="0"/>
                <a:ea typeface="Calibri" panose="020F0502020204030204" pitchFamily="34" charset="0"/>
              </a:rPr>
              <a:t>on</a:t>
            </a:r>
            <a:r>
              <a:rPr lang="es-ES" sz="1800" dirty="0">
                <a:effectLst/>
                <a:latin typeface="Segoe UI" panose="020B0502040204020203" pitchFamily="34" charset="0"/>
                <a:ea typeface="Calibri" panose="020F0502020204030204" pitchFamily="34" charset="0"/>
              </a:rPr>
              <a:t> </a:t>
            </a:r>
            <a:r>
              <a:rPr lang="es-ES" sz="1800" dirty="0" err="1">
                <a:effectLst/>
                <a:latin typeface="Segoe UI" panose="020B0502040204020203" pitchFamily="34" charset="0"/>
                <a:ea typeface="Calibri" panose="020F0502020204030204" pitchFamily="34" charset="0"/>
              </a:rPr>
              <a:t>sustainability</a:t>
            </a:r>
            <a:r>
              <a:rPr lang="es-ES" sz="1800" dirty="0">
                <a:effectLst/>
                <a:latin typeface="Segoe UI" panose="020B0502040204020203" pitchFamily="34" charset="0"/>
                <a:ea typeface="Calibri" panose="020F0502020204030204" pitchFamily="34" charset="0"/>
              </a:rPr>
              <a:t> </a:t>
            </a:r>
            <a:r>
              <a:rPr lang="es-ES" sz="1800" dirty="0" err="1">
                <a:effectLst/>
                <a:latin typeface="Segoe UI" panose="020B0502040204020203" pitchFamily="34" charset="0"/>
                <a:ea typeface="Calibri" panose="020F0502020204030204" pitchFamily="34" charset="0"/>
              </a:rPr>
              <a:t>that</a:t>
            </a:r>
            <a:r>
              <a:rPr lang="es-ES" sz="1800" dirty="0">
                <a:effectLst/>
                <a:latin typeface="Segoe UI" panose="020B0502040204020203" pitchFamily="34" charset="0"/>
                <a:ea typeface="Calibri" panose="020F0502020204030204" pitchFamily="34" charset="0"/>
              </a:rPr>
              <a:t> </a:t>
            </a:r>
            <a:r>
              <a:rPr lang="es-ES" sz="1800" dirty="0" err="1">
                <a:effectLst/>
                <a:latin typeface="Segoe UI" panose="020B0502040204020203" pitchFamily="34" charset="0"/>
                <a:ea typeface="Calibri" panose="020F0502020204030204" pitchFamily="34" charset="0"/>
              </a:rPr>
              <a:t>started</a:t>
            </a:r>
            <a:r>
              <a:rPr lang="es-ES" sz="1800" dirty="0">
                <a:effectLst/>
                <a:latin typeface="Segoe UI" panose="020B0502040204020203" pitchFamily="34" charset="0"/>
                <a:ea typeface="Calibri" panose="020F0502020204030204" pitchFamily="34" charset="0"/>
              </a:rPr>
              <a:t> in 1973, </a:t>
            </a:r>
            <a:r>
              <a:rPr lang="en-GB" sz="1800" dirty="0">
                <a:effectLst/>
                <a:latin typeface="Segoe UI" panose="020B0502040204020203" pitchFamily="34" charset="0"/>
                <a:ea typeface="Calibri" panose="020F0502020204030204" pitchFamily="34" charset="0"/>
              </a:rPr>
              <a:t>In January 2012, Patagonia became the first California company to become a benefit corporation—a legal framework that enables mission-driven companies like Patagonia to stay that way as they grow and change. They are also a Certified B Corporation. To qualify as a B Corp, a business must have an explicit social or environmental mission and a legally binding fiduciary responsibility to take into account the interests of workers, the community and the environment, as well as its shareholders. To maintain B Corp certification, they must update and verify their qualifications every three years.</a:t>
            </a:r>
          </a:p>
        </p:txBody>
      </p:sp>
      <p:pic>
        <p:nvPicPr>
          <p:cNvPr id="11" name="Graphic 10">
            <a:extLst>
              <a:ext uri="{FF2B5EF4-FFF2-40B4-BE49-F238E27FC236}">
                <a16:creationId xmlns:a16="http://schemas.microsoft.com/office/drawing/2014/main" id="{09CE519A-7C9F-49DC-963F-FCB89099609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416725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14C7C81-B85D-4D99-BBD4-5792F156A2D9}"/>
              </a:ext>
            </a:extLst>
          </p:cNvPr>
          <p:cNvSpPr>
            <a:spLocks noGrp="1"/>
          </p:cNvSpPr>
          <p:nvPr>
            <p:ph type="title"/>
          </p:nvPr>
        </p:nvSpPr>
        <p:spPr>
          <a:xfrm>
            <a:off x="3017849" y="319512"/>
            <a:ext cx="5739338" cy="525934"/>
          </a:xfrm>
        </p:spPr>
        <p:txBody>
          <a:bodyPr>
            <a:noAutofit/>
          </a:bodyPr>
          <a:lstStyle/>
          <a:p>
            <a:pPr algn="ctr"/>
            <a:r>
              <a:rPr lang="en-IE" sz="36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CORE VALUES</a:t>
            </a:r>
            <a:br>
              <a:rPr lang="en-IE" sz="36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br>
            <a:r>
              <a:rPr lang="en-IE" sz="2000" dirty="0">
                <a:solidFill>
                  <a:srgbClr val="04B9D9"/>
                </a:solidFill>
                <a:latin typeface="Segoe UI" panose="020B0502040204020203" pitchFamily="34" charset="0"/>
                <a:ea typeface="Source Sans Pro Bold" panose="020B0703030403020204" pitchFamily="34" charset="0"/>
                <a:cs typeface="Segoe UI" panose="020B0502040204020203" pitchFamily="34" charset="0"/>
                <a:hlinkClick r:id="rId2"/>
              </a:rPr>
              <a:t>https://www.patagonia.com/core-values/</a:t>
            </a:r>
            <a:r>
              <a:rPr lang="en-IE" sz="2000"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 </a:t>
            </a:r>
            <a:endParaRPr lang="en-IE" sz="3600" dirty="0">
              <a:solidFill>
                <a:srgbClr val="04B9D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Title 1">
            <a:extLst>
              <a:ext uri="{FF2B5EF4-FFF2-40B4-BE49-F238E27FC236}">
                <a16:creationId xmlns:a16="http://schemas.microsoft.com/office/drawing/2014/main" id="{EA4FE2BD-2399-4BE4-9903-3228F462BB2F}"/>
              </a:ext>
            </a:extLst>
          </p:cNvPr>
          <p:cNvSpPr txBox="1">
            <a:spLocks/>
          </p:cNvSpPr>
          <p:nvPr/>
        </p:nvSpPr>
        <p:spPr>
          <a:xfrm>
            <a:off x="1389155" y="3275081"/>
            <a:ext cx="2611507"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Build the best product</a:t>
            </a:r>
          </a:p>
        </p:txBody>
      </p:sp>
      <p:sp>
        <p:nvSpPr>
          <p:cNvPr id="23" name="Title 1">
            <a:extLst>
              <a:ext uri="{FF2B5EF4-FFF2-40B4-BE49-F238E27FC236}">
                <a16:creationId xmlns:a16="http://schemas.microsoft.com/office/drawing/2014/main" id="{0D946544-05F2-4681-800F-54134BD81CFE}"/>
              </a:ext>
            </a:extLst>
          </p:cNvPr>
          <p:cNvSpPr txBox="1">
            <a:spLocks/>
          </p:cNvSpPr>
          <p:nvPr/>
        </p:nvSpPr>
        <p:spPr>
          <a:xfrm>
            <a:off x="4540584" y="3288354"/>
            <a:ext cx="2693869" cy="4860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Cause no unnecessary harm</a:t>
            </a:r>
          </a:p>
        </p:txBody>
      </p:sp>
      <p:sp>
        <p:nvSpPr>
          <p:cNvPr id="26" name="TextBox 25">
            <a:extLst>
              <a:ext uri="{FF2B5EF4-FFF2-40B4-BE49-F238E27FC236}">
                <a16:creationId xmlns:a16="http://schemas.microsoft.com/office/drawing/2014/main" id="{97D60FE2-6105-4CC1-A4BC-7DDD660B17D6}"/>
              </a:ext>
            </a:extLst>
          </p:cNvPr>
          <p:cNvSpPr txBox="1"/>
          <p:nvPr/>
        </p:nvSpPr>
        <p:spPr>
          <a:xfrm>
            <a:off x="1100262" y="3882531"/>
            <a:ext cx="3016639" cy="2246769"/>
          </a:xfrm>
          <a:prstGeom prst="rect">
            <a:avLst/>
          </a:prstGeom>
          <a:noFill/>
        </p:spPr>
        <p:txBody>
          <a:bodyPr wrap="square" rtlCol="0">
            <a:spAutoFit/>
          </a:bodyPr>
          <a:lstStyle/>
          <a:p>
            <a:pPr algn="ctr"/>
            <a:r>
              <a:rPr lang="en-GB" sz="14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Our criteria for the best product rests on function, repairability, and, foremost, durability. Among the most direct ways we can limit ecological impacts is with goods that last for generations or can be recycled so the materials in them remain in use. Making the best product matters for saving the planet.</a:t>
            </a:r>
            <a:endParaRPr lang="en-IE" sz="14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8" name="Title 1">
            <a:extLst>
              <a:ext uri="{FF2B5EF4-FFF2-40B4-BE49-F238E27FC236}">
                <a16:creationId xmlns:a16="http://schemas.microsoft.com/office/drawing/2014/main" id="{1259BC79-B3BA-4C8B-9DDA-0D317DD0DB41}"/>
              </a:ext>
            </a:extLst>
          </p:cNvPr>
          <p:cNvSpPr txBox="1">
            <a:spLocks/>
          </p:cNvSpPr>
          <p:nvPr/>
        </p:nvSpPr>
        <p:spPr>
          <a:xfrm>
            <a:off x="8159855" y="3266208"/>
            <a:ext cx="2243560" cy="45719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rPr>
              <a:t>Use business to protect nature</a:t>
            </a:r>
            <a:endParaRPr lang="en-IE" sz="2000" b="1" dirty="0">
              <a:solidFill>
                <a:srgbClr val="04B9D9"/>
              </a:solidFill>
              <a:latin typeface="Segoe UI" panose="020B0502040204020203" pitchFamily="34" charset="0"/>
              <a:ea typeface="Source Sans Pro Bold" panose="020B0703030403020204" pitchFamily="34" charset="0"/>
              <a:cs typeface="Segoe UI" panose="020B0502040204020203" pitchFamily="34" charset="0"/>
            </a:endParaRPr>
          </a:p>
        </p:txBody>
      </p:sp>
      <p:sp>
        <p:nvSpPr>
          <p:cNvPr id="29" name="TextBox 28">
            <a:extLst>
              <a:ext uri="{FF2B5EF4-FFF2-40B4-BE49-F238E27FC236}">
                <a16:creationId xmlns:a16="http://schemas.microsoft.com/office/drawing/2014/main" id="{0240CBE6-FD40-48C0-8CE1-3DEE02D46794}"/>
              </a:ext>
            </a:extLst>
          </p:cNvPr>
          <p:cNvSpPr txBox="1"/>
          <p:nvPr/>
        </p:nvSpPr>
        <p:spPr>
          <a:xfrm>
            <a:off x="4563053" y="3862542"/>
            <a:ext cx="2762572" cy="2150012"/>
          </a:xfrm>
          <a:prstGeom prst="rect">
            <a:avLst/>
          </a:prstGeom>
          <a:noFill/>
        </p:spPr>
        <p:txBody>
          <a:bodyPr wrap="square" rtlCol="0">
            <a:spAutoFit/>
          </a:bodyPr>
          <a:lstStyle/>
          <a:p>
            <a:pPr lvl="0" algn="ctr">
              <a:lnSpc>
                <a:spcPct val="107000"/>
              </a:lnSpc>
              <a:spcAft>
                <a:spcPts val="800"/>
              </a:spcAft>
            </a:pPr>
            <a:r>
              <a:rPr lang="en-GB" sz="14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We know that our business activity—from lighting stores to dyeing shirts—is part of the problem. We work steadily to change our business practices and share what we’ve learned. But we recognize that this is not enough. We seek not only to do less harm, but more good.</a:t>
            </a:r>
          </a:p>
        </p:txBody>
      </p:sp>
      <p:sp>
        <p:nvSpPr>
          <p:cNvPr id="30" name="TextBox 29">
            <a:extLst>
              <a:ext uri="{FF2B5EF4-FFF2-40B4-BE49-F238E27FC236}">
                <a16:creationId xmlns:a16="http://schemas.microsoft.com/office/drawing/2014/main" id="{7379A38F-8383-4B98-8628-C6E05438ECC4}"/>
              </a:ext>
            </a:extLst>
          </p:cNvPr>
          <p:cNvSpPr txBox="1"/>
          <p:nvPr/>
        </p:nvSpPr>
        <p:spPr>
          <a:xfrm>
            <a:off x="7771777" y="3906496"/>
            <a:ext cx="3301729" cy="1169551"/>
          </a:xfrm>
          <a:prstGeom prst="rect">
            <a:avLst/>
          </a:prstGeom>
          <a:noFill/>
        </p:spPr>
        <p:txBody>
          <a:bodyPr wrap="square" rtlCol="0">
            <a:spAutoFit/>
          </a:bodyPr>
          <a:lstStyle/>
          <a:p>
            <a:pPr algn="ctr"/>
            <a:r>
              <a:rPr lang="en-GB" sz="14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The challenges we face as a society require leadership. Once we identify a problem, we act. We embrace risk and act to protect and restore the stability, integrity and beauty of the web of life.</a:t>
            </a:r>
            <a:endParaRPr lang="en-IE" sz="1400" dirty="0">
              <a:solidFill>
                <a:srgbClr val="04B9D9"/>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Rectangle 35">
            <a:extLst>
              <a:ext uri="{FF2B5EF4-FFF2-40B4-BE49-F238E27FC236}">
                <a16:creationId xmlns:a16="http://schemas.microsoft.com/office/drawing/2014/main" id="{62FC1390-DBD0-4BA0-93BD-1B3132A9F77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37" name="Picture 36" descr="Text&#10;&#10;Description automatically generated">
            <a:extLst>
              <a:ext uri="{FF2B5EF4-FFF2-40B4-BE49-F238E27FC236}">
                <a16:creationId xmlns:a16="http://schemas.microsoft.com/office/drawing/2014/main" id="{46A441E1-54E8-48FC-9EE6-86A662D4EF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pic>
        <p:nvPicPr>
          <p:cNvPr id="3" name="Graphic 2">
            <a:extLst>
              <a:ext uri="{FF2B5EF4-FFF2-40B4-BE49-F238E27FC236}">
                <a16:creationId xmlns:a16="http://schemas.microsoft.com/office/drawing/2014/main" id="{D3F025C4-E5C7-4B1B-BFEF-8D126B1A80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73376" y="2234680"/>
            <a:ext cx="781050" cy="781050"/>
          </a:xfrm>
          <a:prstGeom prst="rect">
            <a:avLst/>
          </a:prstGeom>
        </p:spPr>
      </p:pic>
      <p:pic>
        <p:nvPicPr>
          <p:cNvPr id="7" name="Graphic 6">
            <a:extLst>
              <a:ext uri="{FF2B5EF4-FFF2-40B4-BE49-F238E27FC236}">
                <a16:creationId xmlns:a16="http://schemas.microsoft.com/office/drawing/2014/main" id="{2C283298-271B-4D1E-8E73-2706C0641CD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36799" y="2234680"/>
            <a:ext cx="781050" cy="781050"/>
          </a:xfrm>
          <a:prstGeom prst="rect">
            <a:avLst/>
          </a:prstGeom>
        </p:spPr>
      </p:pic>
      <p:pic>
        <p:nvPicPr>
          <p:cNvPr id="9" name="Graphic 8">
            <a:extLst>
              <a:ext uri="{FF2B5EF4-FFF2-40B4-BE49-F238E27FC236}">
                <a16:creationId xmlns:a16="http://schemas.microsoft.com/office/drawing/2014/main" id="{323CD6FB-AF8F-477C-8616-B1B35244BC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91110" y="2234680"/>
            <a:ext cx="781050" cy="781050"/>
          </a:xfrm>
          <a:prstGeom prst="rect">
            <a:avLst/>
          </a:prstGeom>
        </p:spPr>
      </p:pic>
      <p:pic>
        <p:nvPicPr>
          <p:cNvPr id="12" name="Graphic 11">
            <a:extLst>
              <a:ext uri="{FF2B5EF4-FFF2-40B4-BE49-F238E27FC236}">
                <a16:creationId xmlns:a16="http://schemas.microsoft.com/office/drawing/2014/main" id="{913E9025-60F1-44B9-A548-610A4CBE1CA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1541231" y="108086"/>
            <a:ext cx="495921" cy="495921"/>
          </a:xfrm>
          <a:prstGeom prst="rect">
            <a:avLst/>
          </a:prstGeom>
        </p:spPr>
      </p:pic>
      <p:sp>
        <p:nvSpPr>
          <p:cNvPr id="19" name="TextBox 25">
            <a:extLst>
              <a:ext uri="{FF2B5EF4-FFF2-40B4-BE49-F238E27FC236}">
                <a16:creationId xmlns:a16="http://schemas.microsoft.com/office/drawing/2014/main" id="{17DF1A90-A8AA-45A0-AD9B-C9CD7E568660}"/>
              </a:ext>
            </a:extLst>
          </p:cNvPr>
          <p:cNvSpPr txBox="1"/>
          <p:nvPr/>
        </p:nvSpPr>
        <p:spPr>
          <a:xfrm>
            <a:off x="1217490" y="1266561"/>
            <a:ext cx="9585355" cy="523220"/>
          </a:xfrm>
          <a:prstGeom prst="rect">
            <a:avLst/>
          </a:prstGeom>
          <a:noFill/>
        </p:spPr>
        <p:txBody>
          <a:bodyPr wrap="square" rtlCol="0">
            <a:spAutoFit/>
          </a:bodyPr>
          <a:lstStyle/>
          <a:p>
            <a:pPr algn="ctr"/>
            <a:r>
              <a:rPr lang="en-GB" sz="1400" dirty="0">
                <a:solidFill>
                  <a:srgbClr val="04B9D9"/>
                </a:solidFill>
                <a:latin typeface="Segoe UI" panose="020B0502040204020203" pitchFamily="34" charset="0"/>
                <a:ea typeface="Source Sans Pro" panose="020B0503030403020204" pitchFamily="34" charset="0"/>
                <a:cs typeface="Segoe UI" panose="020B0502040204020203" pitchFamily="34" charset="0"/>
              </a:rPr>
              <a:t>Our values reflect those of a business started by a band of climbers and surfers, and the minimalist style they promoted in their lives and their sports.</a:t>
            </a:r>
          </a:p>
        </p:txBody>
      </p:sp>
    </p:spTree>
    <p:extLst>
      <p:ext uri="{BB962C8B-B14F-4D97-AF65-F5344CB8AC3E}">
        <p14:creationId xmlns:p14="http://schemas.microsoft.com/office/powerpoint/2010/main" val="15039727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893208"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Champion of the Earth 2019 - Patagonia</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24" name="Group 23">
            <a:extLst>
              <a:ext uri="{FF2B5EF4-FFF2-40B4-BE49-F238E27FC236}">
                <a16:creationId xmlns:a16="http://schemas.microsoft.com/office/drawing/2014/main" id="{A12B2B55-FF0A-45C8-A913-E11397250CDC}"/>
              </a:ext>
            </a:extLst>
          </p:cNvPr>
          <p:cNvGrpSpPr/>
          <p:nvPr/>
        </p:nvGrpSpPr>
        <p:grpSpPr>
          <a:xfrm>
            <a:off x="812306" y="1206723"/>
            <a:ext cx="10605232" cy="3828804"/>
            <a:chOff x="942945" y="2910813"/>
            <a:chExt cx="4688138" cy="2240099"/>
          </a:xfrm>
        </p:grpSpPr>
        <p:sp>
          <p:nvSpPr>
            <p:cNvPr id="10" name="TextBox 9">
              <a:extLst>
                <a:ext uri="{FF2B5EF4-FFF2-40B4-BE49-F238E27FC236}">
                  <a16:creationId xmlns:a16="http://schemas.microsoft.com/office/drawing/2014/main" id="{DA9E6157-5214-4D01-AE76-7510E28CE1F5}"/>
                </a:ext>
              </a:extLst>
            </p:cNvPr>
            <p:cNvSpPr txBox="1"/>
            <p:nvPr/>
          </p:nvSpPr>
          <p:spPr>
            <a:xfrm>
              <a:off x="942945" y="2910813"/>
              <a:ext cx="4678100" cy="270104"/>
            </a:xfrm>
            <a:prstGeom prst="rect">
              <a:avLst/>
            </a:prstGeom>
            <a:noFill/>
          </p:spPr>
          <p:txBody>
            <a:bodyPr wrap="square" rtlCol="0">
              <a:spAutoFit/>
            </a:bodyPr>
            <a:lstStyle/>
            <a:p>
              <a:pPr marL="0" lvl="0" indent="0">
                <a:buClr>
                  <a:schemeClr val="dk1"/>
                </a:buClr>
                <a:buSzPts val="1100"/>
                <a:buNone/>
              </a:pPr>
              <a:r>
                <a:rPr lang="en-GB" sz="2400" u="sng" dirty="0">
                  <a:solidFill>
                    <a:srgbClr val="000000"/>
                  </a:solidFill>
                  <a:effectLst/>
                  <a:latin typeface="Segoe UI" panose="020B0502040204020203" pitchFamily="34" charset="0"/>
                  <a:ea typeface="Calibri" panose="020F0502020204030204" pitchFamily="34" charset="0"/>
                  <a:hlinkClick r:id="rId5"/>
                </a:rPr>
                <a:t>https://www.youtube.com/watch?v=dyoIB19vSE4</a:t>
              </a:r>
              <a:r>
                <a:rPr lang="en-GB" sz="2400" u="sng" dirty="0">
                  <a:solidFill>
                    <a:srgbClr val="000000"/>
                  </a:solidFill>
                  <a:effectLst/>
                  <a:latin typeface="Segoe UI" panose="020B0502040204020203" pitchFamily="34" charset="0"/>
                  <a:ea typeface="Calibri" panose="020F0502020204030204" pitchFamily="34" charset="0"/>
                </a:rPr>
                <a:t> (2’55’’)</a:t>
              </a:r>
              <a:endParaRPr lang="en-GB" sz="24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D8A77C8-7989-4ECD-8A15-470BFF644D20}"/>
                </a:ext>
              </a:extLst>
            </p:cNvPr>
            <p:cNvSpPr txBox="1"/>
            <p:nvPr/>
          </p:nvSpPr>
          <p:spPr>
            <a:xfrm>
              <a:off x="952983" y="3296198"/>
              <a:ext cx="4678100" cy="1854714"/>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Since 1973, Patagonia has placed sustainability at the heart of its business. Many of its products are made from recycled plastic bottles, hemp or organic cotton, while employees earn clothing credits for carpooling to work.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Last year, the company said it would give US$10 million to grassroots groups fighting climate change. It is also working with around 100 small farmers who grow cotton using regenerative practices in India, with the scheme due to be expanded to 450 farmers next year. The farmers control pests with traps and gather the cotton by hand. </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Founder Yvon Chouinard says, “Patagonia is in business to save our home planet.”</a:t>
              </a:r>
            </a:p>
          </p:txBody>
        </p:sp>
      </p:gr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2818485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893208" cy="1200329"/>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How to build a mission-driven company like Patagonia </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24" name="Group 23">
            <a:extLst>
              <a:ext uri="{FF2B5EF4-FFF2-40B4-BE49-F238E27FC236}">
                <a16:creationId xmlns:a16="http://schemas.microsoft.com/office/drawing/2014/main" id="{A12B2B55-FF0A-45C8-A913-E11397250CDC}"/>
              </a:ext>
            </a:extLst>
          </p:cNvPr>
          <p:cNvGrpSpPr/>
          <p:nvPr/>
        </p:nvGrpSpPr>
        <p:grpSpPr>
          <a:xfrm>
            <a:off x="804735" y="1585649"/>
            <a:ext cx="10605232" cy="2597696"/>
            <a:chOff x="942945" y="2910813"/>
            <a:chExt cx="4688138" cy="1519821"/>
          </a:xfrm>
        </p:grpSpPr>
        <p:sp>
          <p:nvSpPr>
            <p:cNvPr id="10" name="TextBox 9">
              <a:extLst>
                <a:ext uri="{FF2B5EF4-FFF2-40B4-BE49-F238E27FC236}">
                  <a16:creationId xmlns:a16="http://schemas.microsoft.com/office/drawing/2014/main" id="{DA9E6157-5214-4D01-AE76-7510E28CE1F5}"/>
                </a:ext>
              </a:extLst>
            </p:cNvPr>
            <p:cNvSpPr txBox="1"/>
            <p:nvPr/>
          </p:nvSpPr>
          <p:spPr>
            <a:xfrm>
              <a:off x="942945" y="2910813"/>
              <a:ext cx="4678100" cy="561329"/>
            </a:xfrm>
            <a:prstGeom prst="rect">
              <a:avLst/>
            </a:prstGeom>
            <a:noFill/>
          </p:spPr>
          <p:txBody>
            <a:bodyPr wrap="square" rtlCol="0">
              <a:spAutoFit/>
            </a:bodyPr>
            <a:lstStyle/>
            <a:p>
              <a:pPr algn="l">
                <a:lnSpc>
                  <a:spcPct val="107000"/>
                </a:lnSpc>
                <a:spcAft>
                  <a:spcPts val="800"/>
                </a:spcAft>
              </a:pPr>
              <a:r>
                <a:rPr lang="en-GB" sz="2400" u="sng" dirty="0">
                  <a:solidFill>
                    <a:srgbClr val="000000"/>
                  </a:solidFill>
                  <a:effectLst/>
                  <a:latin typeface="Segoe UI" panose="020B0502040204020203" pitchFamily="34" charset="0"/>
                  <a:ea typeface="Calibri" panose="020F0502020204030204" pitchFamily="34" charset="0"/>
                  <a:hlinkClick r:id="rId5"/>
                </a:rPr>
                <a:t>https://www.youtube.com/watch?v=VPt0InbY6RA</a:t>
              </a:r>
              <a:r>
                <a:rPr lang="en-GB" sz="2400" u="sng" dirty="0">
                  <a:solidFill>
                    <a:srgbClr val="000000"/>
                  </a:solidFill>
                  <a:effectLst/>
                  <a:latin typeface="Segoe UI" panose="020B0502040204020203" pitchFamily="34" charset="0"/>
                  <a:ea typeface="Calibri" panose="020F0502020204030204" pitchFamily="34" charset="0"/>
                </a:rPr>
                <a:t> (2’44’’)</a:t>
              </a:r>
              <a:endParaRPr lang="en-GB" sz="2800" dirty="0">
                <a:solidFill>
                  <a:srgbClr val="000000"/>
                </a:solidFill>
                <a:effectLst/>
                <a:latin typeface="Segoe UI" panose="020B0502040204020203" pitchFamily="34" charset="0"/>
                <a:ea typeface="Times New Roman" panose="02020603050405020304" pitchFamily="18" charset="0"/>
              </a:endParaRPr>
            </a:p>
            <a:p>
              <a:pPr marL="0" lvl="0" indent="0">
                <a:buClr>
                  <a:schemeClr val="dk1"/>
                </a:buClr>
                <a:buSzPts val="1100"/>
                <a:buNone/>
              </a:pPr>
              <a:endParaRPr lang="en-GB" sz="2400"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D8A77C8-7989-4ECD-8A15-470BFF644D20}"/>
                </a:ext>
              </a:extLst>
            </p:cNvPr>
            <p:cNvSpPr txBox="1"/>
            <p:nvPr/>
          </p:nvSpPr>
          <p:spPr>
            <a:xfrm>
              <a:off x="952983" y="3296198"/>
              <a:ext cx="4678100" cy="1134436"/>
            </a:xfrm>
            <a:prstGeom prst="rect">
              <a:avLst/>
            </a:prstGeom>
            <a:noFill/>
          </p:spPr>
          <p:txBody>
            <a:bodyPr wrap="square" rtlCol="0">
              <a:spAutoFit/>
            </a:bodyPr>
            <a:lstStyle/>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Vincent Stanley has been on and off at Patagonia since its inception. Now operating under his unique title as the Director of Philosophy, he reveals how to build a company with a purpose.</a:t>
              </a:r>
            </a:p>
            <a:p>
              <a:pPr marL="0" lvl="0" indent="0" algn="l" rtl="0">
                <a:spcBef>
                  <a:spcPts val="0"/>
                </a:spcBef>
                <a:spcAft>
                  <a:spcPts val="0"/>
                </a:spcAft>
                <a:buClr>
                  <a:schemeClr val="dk1"/>
                </a:buClr>
                <a:buSzPts val="1100"/>
                <a:buFont typeface="Arial"/>
                <a:buNone/>
              </a:pPr>
              <a:endParaRPr lang="en-GB" sz="2000" dirty="0">
                <a:latin typeface="Segoe UI" panose="020B0502040204020203" pitchFamily="34" charset="0"/>
                <a:ea typeface="Source Sans Pro" panose="020B0503030403020204" pitchFamily="34" charset="0"/>
                <a:cs typeface="Segoe UI" panose="020B0502040204020203" pitchFamily="34" charset="0"/>
              </a:endParaRPr>
            </a:p>
            <a:p>
              <a:pPr marL="0" lvl="0" indent="0" algn="l" rtl="0">
                <a:spcBef>
                  <a:spcPts val="0"/>
                </a:spcBef>
                <a:spcAft>
                  <a:spcPts val="0"/>
                </a:spcAft>
                <a:buClr>
                  <a:schemeClr val="dk1"/>
                </a:buClr>
                <a:buSzPts val="1100"/>
                <a:buFont typeface="Arial"/>
                <a:buNone/>
              </a:pPr>
              <a:r>
                <a:rPr lang="en-GB" sz="2000" dirty="0">
                  <a:latin typeface="Segoe UI" panose="020B0502040204020203" pitchFamily="34" charset="0"/>
                  <a:ea typeface="Source Sans Pro" panose="020B0503030403020204" pitchFamily="34" charset="0"/>
                  <a:cs typeface="Segoe UI" panose="020B0502040204020203" pitchFamily="34" charset="0"/>
                </a:rPr>
                <a:t>Fast Company is the world's leading progressive business media brand, with a unique editorial focus on innovation in technology, leadership, and design.</a:t>
              </a:r>
            </a:p>
          </p:txBody>
        </p:sp>
      </p:gr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1759794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56046"/>
            <a:ext cx="9808802"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The Patagonia story: Bringing trends to life</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24" name="Group 23">
            <a:extLst>
              <a:ext uri="{FF2B5EF4-FFF2-40B4-BE49-F238E27FC236}">
                <a16:creationId xmlns:a16="http://schemas.microsoft.com/office/drawing/2014/main" id="{A12B2B55-FF0A-45C8-A913-E11397250CDC}"/>
              </a:ext>
            </a:extLst>
          </p:cNvPr>
          <p:cNvGrpSpPr/>
          <p:nvPr/>
        </p:nvGrpSpPr>
        <p:grpSpPr>
          <a:xfrm>
            <a:off x="797169" y="1002376"/>
            <a:ext cx="10934218" cy="1764686"/>
            <a:chOff x="946292" y="2877162"/>
            <a:chExt cx="4833569" cy="1032456"/>
          </a:xfrm>
        </p:grpSpPr>
        <p:sp>
          <p:nvSpPr>
            <p:cNvPr id="10" name="TextBox 9">
              <a:extLst>
                <a:ext uri="{FF2B5EF4-FFF2-40B4-BE49-F238E27FC236}">
                  <a16:creationId xmlns:a16="http://schemas.microsoft.com/office/drawing/2014/main" id="{DA9E6157-5214-4D01-AE76-7510E28CE1F5}"/>
                </a:ext>
              </a:extLst>
            </p:cNvPr>
            <p:cNvSpPr txBox="1"/>
            <p:nvPr/>
          </p:nvSpPr>
          <p:spPr>
            <a:xfrm>
              <a:off x="952983" y="2877162"/>
              <a:ext cx="4678100" cy="270104"/>
            </a:xfrm>
            <a:prstGeom prst="rect">
              <a:avLst/>
            </a:prstGeom>
            <a:noFill/>
          </p:spPr>
          <p:txBody>
            <a:bodyPr wrap="square" rtlCol="0">
              <a:spAutoFit/>
            </a:bodyPr>
            <a:lstStyle/>
            <a:p>
              <a:pPr marL="0" lvl="0" indent="0">
                <a:buClr>
                  <a:schemeClr val="dk1"/>
                </a:buClr>
                <a:buSzPts val="1100"/>
                <a:buNone/>
              </a:pPr>
              <a:r>
                <a:rPr lang="en-GB" sz="2400" u="sng" dirty="0">
                  <a:solidFill>
                    <a:srgbClr val="000000"/>
                  </a:solidFill>
                  <a:effectLst/>
                  <a:latin typeface="Segoe UI" panose="020B0502040204020203" pitchFamily="34" charset="0"/>
                  <a:ea typeface="Calibri" panose="020F0502020204030204" pitchFamily="34" charset="0"/>
                  <a:hlinkClick r:id="rId5"/>
                </a:rPr>
                <a:t>https://www.youtube.com/watch?v=g9aQn5yUTFs</a:t>
              </a:r>
              <a:r>
                <a:rPr lang="en-GB" sz="2400" u="sng" dirty="0">
                  <a:solidFill>
                    <a:srgbClr val="000000"/>
                  </a:solidFill>
                  <a:effectLst/>
                  <a:latin typeface="Segoe UI" panose="020B0502040204020203" pitchFamily="34" charset="0"/>
                  <a:ea typeface="Calibri" panose="020F0502020204030204" pitchFamily="34" charset="0"/>
                </a:rPr>
                <a:t> (3’17’’)</a:t>
              </a:r>
              <a:endParaRPr lang="en-GB" sz="2400" u="sng"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2" name="TextBox 11">
              <a:extLst>
                <a:ext uri="{FF2B5EF4-FFF2-40B4-BE49-F238E27FC236}">
                  <a16:creationId xmlns:a16="http://schemas.microsoft.com/office/drawing/2014/main" id="{9D8A77C8-7989-4ECD-8A15-470BFF644D20}"/>
                </a:ext>
              </a:extLst>
            </p:cNvPr>
            <p:cNvSpPr txBox="1"/>
            <p:nvPr/>
          </p:nvSpPr>
          <p:spPr>
            <a:xfrm>
              <a:off x="946292" y="3315389"/>
              <a:ext cx="4833569" cy="594229"/>
            </a:xfrm>
            <a:prstGeom prst="rect">
              <a:avLst/>
            </a:prstGeom>
            <a:noFill/>
          </p:spPr>
          <p:txBody>
            <a:bodyPr wrap="square" rtlCol="0">
              <a:spAutoFit/>
            </a:bodyPr>
            <a:lstStyle/>
            <a:p>
              <a:pPr marL="0" lvl="0" indent="0" algn="l" rtl="0">
                <a:spcBef>
                  <a:spcPts val="0"/>
                </a:spcBef>
                <a:spcAft>
                  <a:spcPts val="600"/>
                </a:spcAft>
                <a:buClr>
                  <a:schemeClr val="dk1"/>
                </a:buClr>
                <a:buSzPts val="1100"/>
                <a:buFont typeface="Arial"/>
                <a:buNone/>
              </a:pPr>
              <a:r>
                <a:rPr lang="en-GB" sz="2000" dirty="0"/>
                <a:t>Experience how leading companies are embracing the Trends </a:t>
              </a:r>
              <a:r>
                <a:rPr lang="en-GB" sz="2000" dirty="0" err="1"/>
                <a:t>firsthand</a:t>
              </a:r>
              <a:r>
                <a:rPr lang="en-GB" sz="2000" dirty="0"/>
                <a:t>. Company story videos bring the Trends to life with examples, reactions and insights from some of the world’s biggest brands as their leaders weigh in on implications for their organizations.</a:t>
              </a:r>
              <a:endParaRPr lang="en-GB" sz="2000" dirty="0">
                <a:latin typeface="Segoe UI" panose="020B0502040204020203" pitchFamily="34" charset="0"/>
                <a:ea typeface="Source Sans Pro" panose="020B0503030403020204" pitchFamily="34" charset="0"/>
                <a:cs typeface="Segoe UI" panose="020B0502040204020203" pitchFamily="34" charset="0"/>
              </a:endParaRPr>
            </a:p>
          </p:txBody>
        </p:sp>
      </p:gr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581059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16476699-494A-4532-825A-8FDBB83DEC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2290" r="71473"/>
          <a:stretch/>
        </p:blipFill>
        <p:spPr>
          <a:xfrm rot="5400000">
            <a:off x="7321526" y="1987527"/>
            <a:ext cx="3644945" cy="6096001"/>
          </a:xfrm>
          <a:prstGeom prst="rect">
            <a:avLst/>
          </a:prstGeom>
        </p:spPr>
      </p:pic>
      <p:sp>
        <p:nvSpPr>
          <p:cNvPr id="9" name="TextBox 8">
            <a:extLst>
              <a:ext uri="{FF2B5EF4-FFF2-40B4-BE49-F238E27FC236}">
                <a16:creationId xmlns:a16="http://schemas.microsoft.com/office/drawing/2014/main" id="{860BECD8-C24B-4AF3-9FE5-50B232840A41}"/>
              </a:ext>
            </a:extLst>
          </p:cNvPr>
          <p:cNvSpPr txBox="1"/>
          <p:nvPr/>
        </p:nvSpPr>
        <p:spPr>
          <a:xfrm>
            <a:off x="812306" y="317817"/>
            <a:ext cx="9808802" cy="646331"/>
          </a:xfrm>
          <a:prstGeom prst="rect">
            <a:avLst/>
          </a:prstGeom>
          <a:noFill/>
        </p:spPr>
        <p:txBody>
          <a:bodyPr wrap="square">
            <a:spAutoFit/>
          </a:bodyPr>
          <a:lstStyle/>
          <a:p>
            <a:r>
              <a:rPr lang="en-GB" sz="3600" b="1" dirty="0">
                <a:solidFill>
                  <a:srgbClr val="29BA86"/>
                </a:solidFill>
                <a:latin typeface="Segoe UI" panose="020B0502040204020203" pitchFamily="34" charset="0"/>
                <a:cs typeface="Segoe UI" panose="020B0502040204020203" pitchFamily="34" charset="0"/>
              </a:rPr>
              <a:t>The Patagonia values and programmes</a:t>
            </a:r>
            <a:endParaRPr lang="en-IE" sz="3600" b="1" dirty="0">
              <a:solidFill>
                <a:srgbClr val="29BA86"/>
              </a:solidFill>
              <a:latin typeface="Segoe UI" panose="020B0502040204020203" pitchFamily="34" charset="0"/>
              <a:cs typeface="Segoe UI" panose="020B0502040204020203" pitchFamily="34" charset="0"/>
            </a:endParaRPr>
          </a:p>
        </p:txBody>
      </p:sp>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a:p>
        </p:txBody>
      </p:sp>
      <p:pic>
        <p:nvPicPr>
          <p:cNvPr id="18" name="Picture 17" descr="Text&#10;&#10;Description automatically generated">
            <a:extLst>
              <a:ext uri="{FF2B5EF4-FFF2-40B4-BE49-F238E27FC236}">
                <a16:creationId xmlns:a16="http://schemas.microsoft.com/office/drawing/2014/main" id="{AFCBF2DA-0AF6-4511-B58D-284706F4BC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5341" y="6242795"/>
            <a:ext cx="1964299" cy="427819"/>
          </a:xfrm>
          <a:prstGeom prst="rect">
            <a:avLst/>
          </a:prstGeom>
        </p:spPr>
      </p:pic>
      <p:grpSp>
        <p:nvGrpSpPr>
          <p:cNvPr id="24" name="Group 23">
            <a:extLst>
              <a:ext uri="{FF2B5EF4-FFF2-40B4-BE49-F238E27FC236}">
                <a16:creationId xmlns:a16="http://schemas.microsoft.com/office/drawing/2014/main" id="{A12B2B55-FF0A-45C8-A913-E11397250CDC}"/>
              </a:ext>
            </a:extLst>
          </p:cNvPr>
          <p:cNvGrpSpPr/>
          <p:nvPr/>
        </p:nvGrpSpPr>
        <p:grpSpPr>
          <a:xfrm>
            <a:off x="812306" y="1013206"/>
            <a:ext cx="10934218" cy="3546292"/>
            <a:chOff x="952983" y="2877162"/>
            <a:chExt cx="4833569" cy="2074812"/>
          </a:xfrm>
        </p:grpSpPr>
        <p:sp>
          <p:nvSpPr>
            <p:cNvPr id="10" name="TextBox 9">
              <a:extLst>
                <a:ext uri="{FF2B5EF4-FFF2-40B4-BE49-F238E27FC236}">
                  <a16:creationId xmlns:a16="http://schemas.microsoft.com/office/drawing/2014/main" id="{DA9E6157-5214-4D01-AE76-7510E28CE1F5}"/>
                </a:ext>
              </a:extLst>
            </p:cNvPr>
            <p:cNvSpPr txBox="1"/>
            <p:nvPr/>
          </p:nvSpPr>
          <p:spPr>
            <a:xfrm>
              <a:off x="952983" y="2877162"/>
              <a:ext cx="4678100" cy="270104"/>
            </a:xfrm>
            <a:prstGeom prst="rect">
              <a:avLst/>
            </a:prstGeom>
            <a:noFill/>
          </p:spPr>
          <p:txBody>
            <a:bodyPr wrap="square" rtlCol="0">
              <a:spAutoFit/>
            </a:bodyPr>
            <a:lstStyle/>
            <a:p>
              <a:pPr marL="0" lvl="0" indent="0">
                <a:buClr>
                  <a:schemeClr val="dk1"/>
                </a:buClr>
                <a:buSzPts val="1100"/>
                <a:buNone/>
              </a:pPr>
              <a:r>
                <a:rPr lang="en-GB" sz="2400" u="sng" dirty="0">
                  <a:latin typeface="Segoe UI" panose="020B0502040204020203" pitchFamily="34" charset="0"/>
                  <a:ea typeface="Source Sans Pro" panose="020B0503030403020204" pitchFamily="34" charset="0"/>
                  <a:cs typeface="Segoe UI" panose="020B0502040204020203" pitchFamily="34" charset="0"/>
                  <a:hlinkClick r:id="rId5"/>
                </a:rPr>
                <a:t>https://www.patagonia.com/business-unusual/</a:t>
              </a:r>
              <a:r>
                <a:rPr lang="en-GB" sz="2400" u="sng" dirty="0">
                  <a:latin typeface="Segoe UI" panose="020B0502040204020203" pitchFamily="34" charset="0"/>
                  <a:ea typeface="Source Sans Pro" panose="020B0503030403020204" pitchFamily="34" charset="0"/>
                  <a:cs typeface="Segoe UI" panose="020B0502040204020203" pitchFamily="34" charset="0"/>
                </a:rPr>
                <a:t> </a:t>
              </a:r>
            </a:p>
          </p:txBody>
        </p:sp>
        <p:sp>
          <p:nvSpPr>
            <p:cNvPr id="12" name="TextBox 11">
              <a:extLst>
                <a:ext uri="{FF2B5EF4-FFF2-40B4-BE49-F238E27FC236}">
                  <a16:creationId xmlns:a16="http://schemas.microsoft.com/office/drawing/2014/main" id="{9D8A77C8-7989-4ECD-8A15-470BFF644D20}"/>
                </a:ext>
              </a:extLst>
            </p:cNvPr>
            <p:cNvSpPr txBox="1"/>
            <p:nvPr/>
          </p:nvSpPr>
          <p:spPr>
            <a:xfrm>
              <a:off x="952983" y="3241315"/>
              <a:ext cx="4833569" cy="1710659"/>
            </a:xfrm>
            <a:prstGeom prst="rect">
              <a:avLst/>
            </a:prstGeom>
            <a:noFill/>
          </p:spPr>
          <p:txBody>
            <a:bodyPr wrap="square" rtlCol="0">
              <a:spAutoFit/>
            </a:bodyPr>
            <a:lstStyle/>
            <a:p>
              <a:pPr marL="0" lvl="0" indent="0" algn="l" rtl="0">
                <a:spcAft>
                  <a:spcPts val="1200"/>
                </a:spcAft>
                <a:buClr>
                  <a:schemeClr val="dk1"/>
                </a:buClr>
                <a:buSzPts val="1100"/>
                <a:buFont typeface="Arial"/>
                <a:buNone/>
              </a:pPr>
              <a:r>
                <a:rPr lang="en-GB" sz="1600" dirty="0">
                  <a:latin typeface="Segoe UI" panose="020B0502040204020203" pitchFamily="34" charset="0"/>
                  <a:ea typeface="Source Sans Pro" panose="020B0503030403020204" pitchFamily="34" charset="0"/>
                  <a:cs typeface="Segoe UI" panose="020B0502040204020203" pitchFamily="34" charset="0"/>
                </a:rPr>
                <a:t>“At Patagonia, we appreciate that all life on earth is under threat of extinction. We’re using the resources we have—our business, our investments, our voice and our imaginations—to do something about it”</a:t>
              </a:r>
            </a:p>
            <a:p>
              <a:pPr marL="0" lvl="0" indent="0" algn="l" rtl="0">
                <a:buClr>
                  <a:schemeClr val="dk1"/>
                </a:buClr>
                <a:buSzPts val="1100"/>
                <a:buFont typeface="Arial"/>
                <a:buNone/>
              </a:pPr>
              <a:r>
                <a:rPr lang="en-GB" sz="1600" b="1" dirty="0">
                  <a:latin typeface="Segoe UI" panose="020B0502040204020203" pitchFamily="34" charset="0"/>
                  <a:cs typeface="Segoe UI" panose="020B0502040204020203" pitchFamily="34" charset="0"/>
                </a:rPr>
                <a:t>How Clean Are Your Clothes? </a:t>
              </a:r>
              <a:r>
                <a:rPr lang="en-GB" sz="1600" dirty="0">
                  <a:latin typeface="Segoe UI" panose="020B0502040204020203" pitchFamily="34" charset="0"/>
                  <a:cs typeface="Segoe UI" panose="020B0502040204020203" pitchFamily="34" charset="0"/>
                </a:rPr>
                <a:t>The hidden cost of the clothes we’re buying.</a:t>
              </a:r>
            </a:p>
            <a:p>
              <a:pPr marL="0" lvl="0" indent="0" algn="l" rtl="0">
                <a:spcAft>
                  <a:spcPts val="1200"/>
                </a:spcAft>
                <a:buClr>
                  <a:schemeClr val="dk1"/>
                </a:buClr>
                <a:buSzPts val="1100"/>
                <a:buFont typeface="Arial"/>
                <a:buNone/>
              </a:pPr>
              <a:r>
                <a:rPr lang="en-GB" sz="1600" dirty="0">
                  <a:latin typeface="Segoe UI" panose="020B0502040204020203" pitchFamily="34" charset="0"/>
                  <a:ea typeface="Source Sans Pro" panose="020B0503030403020204" pitchFamily="34" charset="0"/>
                  <a:cs typeface="Segoe UI" panose="020B0502040204020203" pitchFamily="34" charset="0"/>
                  <a:hlinkClick r:id="rId6"/>
                </a:rPr>
                <a:t>https://www.patagonia.com/hidden-cost-of-clothes/</a:t>
              </a:r>
              <a:endParaRPr lang="en-GB" sz="1600" dirty="0">
                <a:latin typeface="Segoe UI" panose="020B0502040204020203" pitchFamily="34" charset="0"/>
                <a:ea typeface="Source Sans Pro" panose="020B0503030403020204" pitchFamily="34" charset="0"/>
                <a:cs typeface="Segoe UI" panose="020B0502040204020203" pitchFamily="34" charset="0"/>
              </a:endParaRPr>
            </a:p>
            <a:p>
              <a:pPr>
                <a:spcAft>
                  <a:spcPts val="1200"/>
                </a:spcAft>
                <a:buClr>
                  <a:schemeClr val="dk1"/>
                </a:buClr>
                <a:buSzPts val="1100"/>
              </a:pPr>
              <a:r>
                <a:rPr lang="en-GB" sz="1600" dirty="0">
                  <a:latin typeface="Segoe UI" panose="020B0502040204020203" pitchFamily="34" charset="0"/>
                  <a:ea typeface="Source Sans Pro" panose="020B0503030403020204" pitchFamily="34" charset="0"/>
                  <a:cs typeface="Segoe UI" panose="020B0502040204020203" pitchFamily="34" charset="0"/>
                </a:rPr>
                <a:t>“Everything we make has an impact on the planet”: </a:t>
              </a:r>
              <a:r>
                <a:rPr lang="en-GB" sz="1600" b="1" dirty="0">
                  <a:latin typeface="Segoe UI" panose="020B0502040204020203" pitchFamily="34" charset="0"/>
                  <a:ea typeface="Source Sans Pro" panose="020B0503030403020204" pitchFamily="34" charset="0"/>
                  <a:cs typeface="Segoe UI" panose="020B0502040204020203" pitchFamily="34" charset="0"/>
                </a:rPr>
                <a:t>How We’re Making Change</a:t>
              </a:r>
            </a:p>
            <a:p>
              <a:pPr marL="285750" lvl="0" indent="-285750" algn="l" rtl="0">
                <a:buClr>
                  <a:schemeClr val="dk1"/>
                </a:buClr>
                <a:buSzPts val="1100"/>
                <a:buFont typeface="Wingdings" panose="05000000000000000000" pitchFamily="2" charset="2"/>
                <a:buChar char="Ø"/>
              </a:pPr>
              <a:r>
                <a:rPr lang="en-GB" sz="1600" dirty="0">
                  <a:latin typeface="Segoe UI" panose="020B0502040204020203" pitchFamily="34" charset="0"/>
                  <a:ea typeface="Source Sans Pro" panose="020B0503030403020204" pitchFamily="34" charset="0"/>
                  <a:cs typeface="Segoe UI" panose="020B0502040204020203" pitchFamily="34" charset="0"/>
                </a:rPr>
                <a:t>Materials and environmental programmes</a:t>
              </a:r>
            </a:p>
            <a:p>
              <a:pPr marL="285750" lvl="0" indent="-285750" algn="l" rtl="0">
                <a:buClr>
                  <a:schemeClr val="dk1"/>
                </a:buClr>
                <a:buSzPts val="1100"/>
                <a:buFont typeface="Wingdings" panose="05000000000000000000" pitchFamily="2" charset="2"/>
                <a:buChar char="Ø"/>
              </a:pPr>
              <a:r>
                <a:rPr lang="en-GB" sz="1600" dirty="0">
                  <a:latin typeface="Segoe UI" panose="020B0502040204020203" pitchFamily="34" charset="0"/>
                  <a:ea typeface="Source Sans Pro" panose="020B0503030403020204" pitchFamily="34" charset="0"/>
                  <a:cs typeface="Segoe UI" panose="020B0502040204020203" pitchFamily="34" charset="0"/>
                </a:rPr>
                <a:t>Social responsibility programmes</a:t>
              </a:r>
            </a:p>
            <a:p>
              <a:pPr marL="285750" lvl="0" indent="-285750" algn="l" rtl="0">
                <a:spcAft>
                  <a:spcPts val="1200"/>
                </a:spcAft>
                <a:buClr>
                  <a:schemeClr val="dk1"/>
                </a:buClr>
                <a:buSzPts val="1100"/>
                <a:buFont typeface="Wingdings" panose="05000000000000000000" pitchFamily="2" charset="2"/>
                <a:buChar char="Ø"/>
              </a:pPr>
              <a:r>
                <a:rPr lang="en-GB" sz="1600" dirty="0">
                  <a:latin typeface="Segoe UI" panose="020B0502040204020203" pitchFamily="34" charset="0"/>
                  <a:ea typeface="Source Sans Pro" panose="020B0503030403020204" pitchFamily="34" charset="0"/>
                  <a:cs typeface="Segoe UI" panose="020B0502040204020203" pitchFamily="34" charset="0"/>
                </a:rPr>
                <a:t>Where we do business</a:t>
              </a:r>
            </a:p>
            <a:p>
              <a:pPr marL="0" lvl="0" indent="0" algn="l" rtl="0">
                <a:spcAft>
                  <a:spcPts val="1200"/>
                </a:spcAft>
                <a:buClr>
                  <a:schemeClr val="dk1"/>
                </a:buClr>
                <a:buSzPts val="1100"/>
                <a:buFont typeface="Arial"/>
                <a:buNone/>
              </a:pPr>
              <a:r>
                <a:rPr lang="en-GB" sz="1600" dirty="0">
                  <a:latin typeface="Segoe UI" panose="020B0502040204020203" pitchFamily="34" charset="0"/>
                  <a:ea typeface="Source Sans Pro" panose="020B0503030403020204" pitchFamily="34" charset="0"/>
                  <a:cs typeface="Segoe UI" panose="020B0502040204020203" pitchFamily="34" charset="0"/>
                  <a:hlinkClick r:id="rId7"/>
                </a:rPr>
                <a:t>https://www.patagonia.com/our-footprint/</a:t>
              </a:r>
              <a:r>
                <a:rPr lang="en-GB" sz="1600" dirty="0">
                  <a:latin typeface="Segoe UI" panose="020B0502040204020203" pitchFamily="34" charset="0"/>
                  <a:ea typeface="Source Sans Pro" panose="020B0503030403020204" pitchFamily="34" charset="0"/>
                  <a:cs typeface="Segoe UI" panose="020B0502040204020203" pitchFamily="34" charset="0"/>
                </a:rPr>
                <a:t> </a:t>
              </a:r>
            </a:p>
          </p:txBody>
        </p:sp>
      </p:grpSp>
      <p:pic>
        <p:nvPicPr>
          <p:cNvPr id="21" name="Graphic 20">
            <a:extLst>
              <a:ext uri="{FF2B5EF4-FFF2-40B4-BE49-F238E27FC236}">
                <a16:creationId xmlns:a16="http://schemas.microsoft.com/office/drawing/2014/main" id="{222419F6-62AE-4CCF-8F02-AB3E2E3A303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541231" y="108086"/>
            <a:ext cx="495921" cy="495921"/>
          </a:xfrm>
          <a:prstGeom prst="rect">
            <a:avLst/>
          </a:prstGeom>
        </p:spPr>
      </p:pic>
    </p:spTree>
    <p:extLst>
      <p:ext uri="{BB962C8B-B14F-4D97-AF65-F5344CB8AC3E}">
        <p14:creationId xmlns:p14="http://schemas.microsoft.com/office/powerpoint/2010/main" val="37665573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5101</TotalTime>
  <Words>1069</Words>
  <Application>Microsoft Office PowerPoint</Application>
  <PresentationFormat>Panorámica</PresentationFormat>
  <Paragraphs>59</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Arial</vt:lpstr>
      <vt:lpstr>Calibri</vt:lpstr>
      <vt:lpstr>Calibri Light</vt:lpstr>
      <vt:lpstr>Segoe UI</vt:lpstr>
      <vt:lpstr>Wingdings</vt:lpstr>
      <vt:lpstr>Office Theme</vt:lpstr>
      <vt:lpstr>   IO1: In-service Training Programme Module 1: Entrepreneurship and Social Entrepreneurship – PPT3</vt:lpstr>
      <vt:lpstr>Module 1: Contents</vt:lpstr>
      <vt:lpstr>OBJECTIVES</vt:lpstr>
      <vt:lpstr>Presentación de PowerPoint</vt:lpstr>
      <vt:lpstr>CORE VALUES https://www.patagonia.com/core-values/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Branding Guide</dc:title>
  <dc:creator>Gary</dc:creator>
  <cp:lastModifiedBy>Arantxa Aguirre</cp:lastModifiedBy>
  <cp:revision>214</cp:revision>
  <dcterms:created xsi:type="dcterms:W3CDTF">2021-04-20T08:47:25Z</dcterms:created>
  <dcterms:modified xsi:type="dcterms:W3CDTF">2022-05-20T18:09:40Z</dcterms:modified>
</cp:coreProperties>
</file>