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7" r:id="rId4"/>
    <p:sldId id="258" r:id="rId5"/>
    <p:sldId id="287" r:id="rId6"/>
    <p:sldId id="288" r:id="rId7"/>
    <p:sldId id="265" r:id="rId8"/>
    <p:sldId id="266" r:id="rId9"/>
    <p:sldId id="293" r:id="rId10"/>
    <p:sldId id="294" r:id="rId11"/>
    <p:sldId id="295" r:id="rId12"/>
    <p:sldId id="282" r:id="rId13"/>
    <p:sldId id="298" r:id="rId14"/>
    <p:sldId id="296" r:id="rId15"/>
    <p:sldId id="292" r:id="rId16"/>
    <p:sldId id="289" r:id="rId17"/>
    <p:sldId id="267" r:id="rId18"/>
    <p:sldId id="297" r:id="rId19"/>
    <p:sldId id="269" r:id="rId20"/>
    <p:sldId id="271" r:id="rId21"/>
    <p:sldId id="290" r:id="rId22"/>
    <p:sldId id="291" r:id="rId23"/>
    <p:sldId id="273" r:id="rId24"/>
    <p:sldId id="26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86"/>
    <a:srgbClr val="04B9D9"/>
    <a:srgbClr val="195562"/>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sv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hyperlink" Target="https://docs.google.com/spreadsheets/d/1xk3EYyt2l5L-C6yBxEvXMedqJPJ2OZd6_JTz7beUW4Q/copy"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hyperlink" Target="https://youtu.be/zCRKvDyyHmI"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hyperlink" Target="https://teemill.com/" TargetMode="External"/><Relationship Id="rId3" Type="http://schemas.openxmlformats.org/officeDocument/2006/relationships/image" Target="../media/image3.png"/><Relationship Id="rId7" Type="http://schemas.openxmlformats.org/officeDocument/2006/relationships/hyperlink" Target="https://reusable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svg"/><Relationship Id="rId9" Type="http://schemas.openxmlformats.org/officeDocument/2006/relationships/hyperlink" Target="https://3fwasterecovery.ca/"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sv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hyperlink" Target="https://docs.google.com/spreadsheets/d/1xk3EYyt2l5L-C6yBxEvXMedqJPJ2OZd6_JTz7beUW4Q/cop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hyperlink" Target="https://www.youtube.com/watch?v=Mh1rXR40hyk"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sv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hyperlink" Target="https://docs.google.com/spreadsheets/d/1xk3EYyt2l5L-C6yBxEvXMedqJPJ2OZd6_JTz7beUW4Q/cop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2.png"/><Relationship Id="rId7" Type="http://schemas.openxmlformats.org/officeDocument/2006/relationships/image" Target="../media/image4.sv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hyperlink" Target="https://recreate.ie/" TargetMode="External"/><Relationship Id="rId3" Type="http://schemas.openxmlformats.org/officeDocument/2006/relationships/image" Target="../media/image36.png"/><Relationship Id="rId7" Type="http://schemas.openxmlformats.org/officeDocument/2006/relationships/image" Target="../media/image4.sv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hyperlink" Target="https://www.seventhgeneration.com/" TargetMode="External"/><Relationship Id="rId3" Type="http://schemas.openxmlformats.org/officeDocument/2006/relationships/image" Target="../media/image3.png"/><Relationship Id="rId7" Type="http://schemas.openxmlformats.org/officeDocument/2006/relationships/hyperlink" Target="http://www.grameen.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svg"/><Relationship Id="rId9" Type="http://schemas.openxmlformats.org/officeDocument/2006/relationships/hyperlink" Target="https://www.tom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2.sv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hyperlink" Target="https://docs.google.com/spreadsheets/d/1xk3EYyt2l5L-C6yBxEvXMedqJPJ2OZd6_JTz7beUW4Q/cop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Module 1: Entrepreneurship and Social Entrepreneurship – PPT1</a:t>
            </a: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378B97E-48AC-40FB-B759-2C18809C5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7B2D248D-65C3-4EE8-948D-E3AC4617B7F4}"/>
              </a:ext>
            </a:extLst>
          </p:cNvPr>
          <p:cNvGraphicFramePr>
            <a:graphicFrameLocks noGrp="1"/>
          </p:cNvGraphicFramePr>
          <p:nvPr>
            <p:extLst>
              <p:ext uri="{D42A27DB-BD31-4B8C-83A1-F6EECF244321}">
                <p14:modId xmlns:p14="http://schemas.microsoft.com/office/powerpoint/2010/main" val="2444541570"/>
              </p:ext>
            </p:extLst>
          </p:nvPr>
        </p:nvGraphicFramePr>
        <p:xfrm>
          <a:off x="1375143" y="1338174"/>
          <a:ext cx="9441712" cy="4581243"/>
        </p:xfrm>
        <a:graphic>
          <a:graphicData uri="http://schemas.openxmlformats.org/drawingml/2006/table">
            <a:tbl>
              <a:tblPr>
                <a:tableStyleId>{2D5ABB26-0587-4C30-8999-92F81FD0307C}</a:tableStyleId>
              </a:tblPr>
              <a:tblGrid>
                <a:gridCol w="4697013">
                  <a:extLst>
                    <a:ext uri="{9D8B030D-6E8A-4147-A177-3AD203B41FA5}">
                      <a16:colId xmlns:a16="http://schemas.microsoft.com/office/drawing/2014/main" val="3364665536"/>
                    </a:ext>
                  </a:extLst>
                </a:gridCol>
                <a:gridCol w="4744699">
                  <a:extLst>
                    <a:ext uri="{9D8B030D-6E8A-4147-A177-3AD203B41FA5}">
                      <a16:colId xmlns:a16="http://schemas.microsoft.com/office/drawing/2014/main" val="982391941"/>
                    </a:ext>
                  </a:extLst>
                </a:gridCol>
              </a:tblGrid>
              <a:tr h="557913">
                <a:tc>
                  <a:txBody>
                    <a:bodyPr/>
                    <a:lstStyle/>
                    <a:p>
                      <a:pPr marL="0" lvl="0" indent="0" algn="ctr" rtl="0">
                        <a:spcBef>
                          <a:spcPts val="0"/>
                        </a:spcBef>
                        <a:spcAft>
                          <a:spcPts val="0"/>
                        </a:spcAft>
                        <a:buNone/>
                      </a:pPr>
                      <a:r>
                        <a:rPr lang="en-GB" sz="2000" b="1" cap="all" baseline="0"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Risk-Taking </a:t>
                      </a:r>
                      <a:endParaRPr sz="2000" b="1" cap="all" baseline="0"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GB"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STRONG WORK ETHIC  </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832586"/>
                  </a:ext>
                </a:extLst>
              </a:tr>
              <a:tr h="803053">
                <a:tc>
                  <a:txBody>
                    <a:bodyPr/>
                    <a:lstStyle/>
                    <a:p>
                      <a:pPr marL="0" lvl="0" indent="0" algn="l" rtl="0">
                        <a:spcBef>
                          <a:spcPts val="0"/>
                        </a:spcBef>
                        <a:spcAft>
                          <a:spcPts val="0"/>
                        </a:spcAft>
                        <a:buFont typeface="Arial" panose="020B0604020202020204" pitchFamily="34" charset="0"/>
                        <a:buNone/>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Entrepreneurs often seem more comfortable with risk than are other leaders. Taking risks can lead to failures but also to success. </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Risk Management</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Pro Forma Statements</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Sales Forecasts</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Break-Even Analysis</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Experimentation</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Ongoing Improvement</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Self-Efficacy</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Growth Mindset</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Negotiation</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Analytical</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Stress Tolerance</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l" defTabSz="914400" rtl="0" eaLnBrk="1" latinLnBrk="0" hangingPunct="1">
                        <a:spcBef>
                          <a:spcPts val="0"/>
                        </a:spcBef>
                        <a:spcAft>
                          <a:spcPts val="0"/>
                        </a:spcAft>
                        <a:buFont typeface="Arial" panose="020B0604020202020204" pitchFamily="34" charset="0"/>
                        <a:buNone/>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A lot of long hours are required to launch something. To be successful, entrepreneurs must execute. </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Building Business Plans</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Consistency</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Diligence</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Project Management</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Focus</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Goal-Oriented</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Results-Oriented</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Work Independently</a:t>
                      </a:r>
                    </a:p>
                    <a:p>
                      <a:pPr marL="0" lvl="0" indent="0" algn="ctr" rtl="0">
                        <a:spcBef>
                          <a:spcPts val="0"/>
                        </a:spcBef>
                        <a:spcAft>
                          <a:spcPts val="0"/>
                        </a:spcAft>
                        <a:buNone/>
                      </a:pP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996326"/>
                  </a:ext>
                </a:extLst>
              </a:tr>
            </a:tbl>
          </a:graphicData>
        </a:graphic>
      </p:graphicFrame>
      <p:sp>
        <p:nvSpPr>
          <p:cNvPr id="10" name="Google Shape;1127;p41">
            <a:extLst>
              <a:ext uri="{FF2B5EF4-FFF2-40B4-BE49-F238E27FC236}">
                <a16:creationId xmlns:a16="http://schemas.microsoft.com/office/drawing/2014/main" id="{1922DD59-AE6B-42A6-8BC9-9DC76F01D01D}"/>
              </a:ext>
            </a:extLst>
          </p:cNvPr>
          <p:cNvSpPr txBox="1">
            <a:spLocks noGrp="1"/>
          </p:cNvSpPr>
          <p:nvPr/>
        </p:nvSpPr>
        <p:spPr>
          <a:xfrm>
            <a:off x="874024" y="356046"/>
            <a:ext cx="10443951"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r>
              <a:rPr lang="en" b="1" dirty="0">
                <a:latin typeface="Segoe UI" panose="020B0502040204020203" pitchFamily="34" charset="0"/>
                <a:ea typeface="Source Sans Pro Bold" panose="020B0703030403020204" pitchFamily="34" charset="0"/>
                <a:cs typeface="Segoe UI" panose="020B0502040204020203" pitchFamily="34" charset="0"/>
              </a:rPr>
              <a:t>TYPES OF ENTREPRENEURIAL SKILLS</a:t>
            </a:r>
            <a:endParaRPr b="1" dirty="0">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E667394-EFEE-409F-803D-DC46ADE336FF}"/>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4" name="Picture 13" descr="Text&#10;&#10;Description automatically generated">
            <a:extLst>
              <a:ext uri="{FF2B5EF4-FFF2-40B4-BE49-F238E27FC236}">
                <a16:creationId xmlns:a16="http://schemas.microsoft.com/office/drawing/2014/main" id="{96A3560A-AA4F-463E-A18A-1D5C43848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1" name="Graphic 10">
            <a:extLst>
              <a:ext uri="{FF2B5EF4-FFF2-40B4-BE49-F238E27FC236}">
                <a16:creationId xmlns:a16="http://schemas.microsoft.com/office/drawing/2014/main" id="{B491B080-8676-4449-8AA4-CA6E28BF4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81705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378B97E-48AC-40FB-B759-2C18809C5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7B2D248D-65C3-4EE8-948D-E3AC4617B7F4}"/>
              </a:ext>
            </a:extLst>
          </p:cNvPr>
          <p:cNvGraphicFramePr>
            <a:graphicFrameLocks noGrp="1"/>
          </p:cNvGraphicFramePr>
          <p:nvPr>
            <p:extLst>
              <p:ext uri="{D42A27DB-BD31-4B8C-83A1-F6EECF244321}">
                <p14:modId xmlns:p14="http://schemas.microsoft.com/office/powerpoint/2010/main" val="540162607"/>
              </p:ext>
            </p:extLst>
          </p:nvPr>
        </p:nvGraphicFramePr>
        <p:xfrm>
          <a:off x="1217490" y="1087686"/>
          <a:ext cx="9441712" cy="5090100"/>
        </p:xfrm>
        <a:graphic>
          <a:graphicData uri="http://schemas.openxmlformats.org/drawingml/2006/table">
            <a:tbl>
              <a:tblPr>
                <a:tableStyleId>{2D5ABB26-0587-4C30-8999-92F81FD0307C}</a:tableStyleId>
              </a:tblPr>
              <a:tblGrid>
                <a:gridCol w="4697013">
                  <a:extLst>
                    <a:ext uri="{9D8B030D-6E8A-4147-A177-3AD203B41FA5}">
                      <a16:colId xmlns:a16="http://schemas.microsoft.com/office/drawing/2014/main" val="3364665536"/>
                    </a:ext>
                  </a:extLst>
                </a:gridCol>
                <a:gridCol w="4744699">
                  <a:extLst>
                    <a:ext uri="{9D8B030D-6E8A-4147-A177-3AD203B41FA5}">
                      <a16:colId xmlns:a16="http://schemas.microsoft.com/office/drawing/2014/main" val="982391941"/>
                    </a:ext>
                  </a:extLst>
                </a:gridCol>
              </a:tblGrid>
              <a:tr h="557913">
                <a:tc>
                  <a:txBody>
                    <a:bodyPr/>
                    <a:lstStyle/>
                    <a:p>
                      <a:pPr marL="0" lvl="0" indent="0" algn="ctr" rtl="0">
                        <a:spcBef>
                          <a:spcPts val="0"/>
                        </a:spcBef>
                        <a:spcAft>
                          <a:spcPts val="0"/>
                        </a:spcAft>
                        <a:buNone/>
                      </a:pPr>
                      <a:r>
                        <a:rPr lang="en-GB" sz="2000" b="1" cap="all" baseline="0"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Agile/RIEP as key skills for a new economy </a:t>
                      </a:r>
                      <a:endParaRPr sz="2000" b="1" cap="all" baseline="0"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GB"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MORE ENTREPRENEURIAL SKILLS </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832586"/>
                  </a:ext>
                </a:extLst>
              </a:tr>
              <a:tr h="803053">
                <a:tc>
                  <a:txBody>
                    <a:bodyPr/>
                    <a:lstStyle/>
                    <a:p>
                      <a:pPr marL="285750" lvl="0" indent="-285750" algn="l" rtl="0">
                        <a:spcBef>
                          <a:spcPts val="0"/>
                        </a:spcBef>
                        <a:spcAft>
                          <a:spcPts val="0"/>
                        </a:spcAft>
                        <a:buFont typeface="Arial" panose="020B0604020202020204" pitchFamily="34" charset="0"/>
                        <a:buChar char="•"/>
                      </a:pPr>
                      <a:r>
                        <a:rPr lang="en-GB" sz="1800" b="1"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Rapid Iterative Experimental Process </a:t>
                      </a: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(RIEP) is an agile approach to the product development process. With this approach, frequent experiments are deployed in an attempt to discover new, innovative ideas.</a:t>
                      </a:r>
                    </a:p>
                    <a:p>
                      <a:pPr marL="285750" lvl="0" indent="-285750" algn="l" rtl="0">
                        <a:spcBef>
                          <a:spcPts val="0"/>
                        </a:spcBef>
                        <a:spcAft>
                          <a:spcPts val="0"/>
                        </a:spcAft>
                        <a:buFont typeface="Arial" panose="020B0604020202020204" pitchFamily="34" charset="0"/>
                        <a:buChar char="•"/>
                      </a:pPr>
                      <a:r>
                        <a:rPr lang="en-GB" sz="1800" b="1"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Agile Management </a:t>
                      </a: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allows organisations to innovate and adapt successfully. Agility is closely related to the concepts of Lean and Systems Thinking and links to the circular economy mindset when it unlocks broader perspectives, stakeholders and energy for the kind of rapid holistic evolution needed for a green economy.</a:t>
                      </a:r>
                    </a:p>
                    <a:p>
                      <a:pPr marL="285750" lvl="0" indent="-285750" algn="l" rtl="0">
                        <a:spcBef>
                          <a:spcPts val="0"/>
                        </a:spcBef>
                        <a:spcAft>
                          <a:spcPts val="0"/>
                        </a:spcAft>
                        <a:buFont typeface="Arial" panose="020B0604020202020204" pitchFamily="34" charset="0"/>
                        <a:buChar char="•"/>
                      </a:pPr>
                      <a:endPar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Business Storytelling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Computer Skills</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Critical and Logical Thinking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Decision Making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Flexibility</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Interpersonal Communication</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Nonverbal Communication</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Planning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Problem Solving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Relationship Building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Social Media</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Strategic Planning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Team Building</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Time Management</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Vision, etc.</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996326"/>
                  </a:ext>
                </a:extLst>
              </a:tr>
            </a:tbl>
          </a:graphicData>
        </a:graphic>
      </p:graphicFrame>
      <p:sp>
        <p:nvSpPr>
          <p:cNvPr id="10" name="Google Shape;1127;p41">
            <a:extLst>
              <a:ext uri="{FF2B5EF4-FFF2-40B4-BE49-F238E27FC236}">
                <a16:creationId xmlns:a16="http://schemas.microsoft.com/office/drawing/2014/main" id="{1922DD59-AE6B-42A6-8BC9-9DC76F01D01D}"/>
              </a:ext>
            </a:extLst>
          </p:cNvPr>
          <p:cNvSpPr txBox="1">
            <a:spLocks noGrp="1"/>
          </p:cNvSpPr>
          <p:nvPr/>
        </p:nvSpPr>
        <p:spPr>
          <a:xfrm>
            <a:off x="874024" y="356046"/>
            <a:ext cx="10443951"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r>
              <a:rPr lang="en" b="1" dirty="0">
                <a:latin typeface="Segoe UI" panose="020B0502040204020203" pitchFamily="34" charset="0"/>
                <a:ea typeface="Source Sans Pro Bold" panose="020B0703030403020204" pitchFamily="34" charset="0"/>
                <a:cs typeface="Segoe UI" panose="020B0502040204020203" pitchFamily="34" charset="0"/>
              </a:rPr>
              <a:t>TYPES OF ENTREPRENEURIAL SKILLS</a:t>
            </a:r>
            <a:endParaRPr b="1" dirty="0">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E667394-EFEE-409F-803D-DC46ADE336FF}"/>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4" name="Picture 13" descr="Text&#10;&#10;Description automatically generated">
            <a:extLst>
              <a:ext uri="{FF2B5EF4-FFF2-40B4-BE49-F238E27FC236}">
                <a16:creationId xmlns:a16="http://schemas.microsoft.com/office/drawing/2014/main" id="{96A3560A-AA4F-463E-A18A-1D5C43848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1" name="Graphic 10">
            <a:extLst>
              <a:ext uri="{FF2B5EF4-FFF2-40B4-BE49-F238E27FC236}">
                <a16:creationId xmlns:a16="http://schemas.microsoft.com/office/drawing/2014/main" id="{B491B080-8676-4449-8AA4-CA6E28BF4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85778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4068"/>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742690" y="323419"/>
            <a:ext cx="489503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r>
              <a:rPr lang="en-GB" b="1" dirty="0"/>
              <a:t>What do circular economy entrepreneurs have to change?</a:t>
            </a:r>
          </a:p>
          <a:p>
            <a:pPr marL="0" lvl="0" indent="0" algn="l" rtl="0">
              <a:spcBef>
                <a:spcPts val="0"/>
              </a:spcBef>
              <a:spcAft>
                <a:spcPts val="0"/>
              </a:spcAft>
              <a:buNone/>
            </a:pP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Google Shape;869;p37" title="Gráfico">
            <a:hlinkClick r:id="rId4"/>
            <a:extLst>
              <a:ext uri="{FF2B5EF4-FFF2-40B4-BE49-F238E27FC236}">
                <a16:creationId xmlns:a16="http://schemas.microsoft.com/office/drawing/2014/main" id="{CE981946-6C03-45CC-9ED5-17DED171926E}"/>
              </a:ext>
            </a:extLst>
          </p:cNvPr>
          <p:cNvPicPr preferRelativeResize="0"/>
          <p:nvPr/>
        </p:nvPicPr>
        <p:blipFill rotWithShape="1">
          <a:blip r:embed="rId5">
            <a:alphaModFix/>
          </a:blip>
          <a:srcRect l="19523" r="19596"/>
          <a:stretch/>
        </p:blipFill>
        <p:spPr>
          <a:xfrm>
            <a:off x="1161805" y="2093941"/>
            <a:ext cx="3503002" cy="3557905"/>
          </a:xfrm>
          <a:prstGeom prst="rect">
            <a:avLst/>
          </a:prstGeom>
          <a:noFill/>
          <a:ln>
            <a:noFill/>
          </a:ln>
        </p:spPr>
      </p:pic>
      <p:sp>
        <p:nvSpPr>
          <p:cNvPr id="10" name="Google Shape;874;p37">
            <a:extLst>
              <a:ext uri="{FF2B5EF4-FFF2-40B4-BE49-F238E27FC236}">
                <a16:creationId xmlns:a16="http://schemas.microsoft.com/office/drawing/2014/main" id="{C6D6C847-BA2B-46EE-8967-6CC57EDD0CCD}"/>
              </a:ext>
            </a:extLst>
          </p:cNvPr>
          <p:cNvSpPr txBox="1">
            <a:spLocks noGrp="1"/>
          </p:cNvSpPr>
          <p:nvPr/>
        </p:nvSpPr>
        <p:spPr>
          <a:xfrm>
            <a:off x="5871999" y="5136447"/>
            <a:ext cx="5669232"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CHARACTERISTIC TO ACHIEVE THIS GOAL</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1" name="Google Shape;875;p37">
            <a:extLst>
              <a:ext uri="{FF2B5EF4-FFF2-40B4-BE49-F238E27FC236}">
                <a16:creationId xmlns:a16="http://schemas.microsoft.com/office/drawing/2014/main" id="{6B1C66AF-3626-40BD-8CD2-20E432095F7D}"/>
              </a:ext>
            </a:extLst>
          </p:cNvPr>
          <p:cNvSpPr txBox="1">
            <a:spLocks noGrp="1"/>
          </p:cNvSpPr>
          <p:nvPr/>
        </p:nvSpPr>
        <p:spPr>
          <a:xfrm>
            <a:off x="5871999" y="5446950"/>
            <a:ext cx="5916727"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just">
              <a:lnSpc>
                <a:spcPct val="107000"/>
              </a:lnSpc>
            </a:pPr>
            <a:r>
              <a:rPr lang="en-GB" dirty="0">
                <a:latin typeface="Segoe UI" panose="020B0502040204020203" pitchFamily="34" charset="0"/>
                <a:cs typeface="Segoe UI" panose="020B0502040204020203" pitchFamily="34" charset="0"/>
              </a:rPr>
              <a:t>Disruptive innovation</a:t>
            </a:r>
          </a:p>
          <a:p>
            <a:pPr marL="0" indent="0" algn="just">
              <a:lnSpc>
                <a:spcPct val="107000"/>
              </a:lnSpc>
            </a:pPr>
            <a:r>
              <a:rPr lang="en-GB" dirty="0">
                <a:latin typeface="Segoe UI" panose="020B0502040204020203" pitchFamily="34" charset="0"/>
                <a:cs typeface="Segoe UI" panose="020B0502040204020203" pitchFamily="34" charset="0"/>
              </a:rPr>
              <a:t>A systemic approach</a:t>
            </a:r>
          </a:p>
          <a:p>
            <a:pPr marL="0" indent="0" algn="just">
              <a:lnSpc>
                <a:spcPct val="107000"/>
              </a:lnSpc>
            </a:pPr>
            <a:r>
              <a:rPr lang="en-GB" dirty="0">
                <a:latin typeface="Segoe UI" panose="020B0502040204020203" pitchFamily="34" charset="0"/>
                <a:cs typeface="Segoe UI" panose="020B0502040204020203" pitchFamily="34" charset="0"/>
              </a:rPr>
              <a:t>A vision of the circular economy</a:t>
            </a:r>
          </a:p>
          <a:p>
            <a:pPr marL="0" indent="0" algn="just">
              <a:lnSpc>
                <a:spcPct val="107000"/>
              </a:lnSpc>
            </a:pPr>
            <a:r>
              <a:rPr lang="en-GB" dirty="0">
                <a:latin typeface="Segoe UI" panose="020B0502040204020203" pitchFamily="34" charset="0"/>
                <a:cs typeface="Segoe UI" panose="020B0502040204020203" pitchFamily="34" charset="0"/>
              </a:rPr>
              <a:t>Knowledge and management of unusual processes</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5873192" y="1225621"/>
            <a:ext cx="4916727"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BREAK THE LINEAR ECONOMY PARADIGM</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5873192" y="1408182"/>
            <a:ext cx="5437233"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Scheel pointed out that circular economy entrepreneurs must break the linear innovation paradigm, opt for circular business model systems, and turn themselves into leaders who create conditions and systems..</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5871999" y="2412321"/>
            <a:ext cx="604333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SPECIALIZE IN UNUSUAL PROCESSES</a:t>
            </a:r>
            <a:endParaRPr lang="fr-F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5864438" y="2707373"/>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In order to do this, they need to specialize in unusual processes to become systemic and circular entrepreneurs who generate sustainable wealth.</a:t>
            </a:r>
          </a:p>
        </p:txBody>
      </p:sp>
      <p:sp>
        <p:nvSpPr>
          <p:cNvPr id="16" name="Google Shape;880;p37">
            <a:extLst>
              <a:ext uri="{FF2B5EF4-FFF2-40B4-BE49-F238E27FC236}">
                <a16:creationId xmlns:a16="http://schemas.microsoft.com/office/drawing/2014/main" id="{E70F1CAB-CCB7-4B20-8794-143B250D8DD1}"/>
              </a:ext>
            </a:extLst>
          </p:cNvPr>
          <p:cNvSpPr txBox="1">
            <a:spLocks noGrp="1"/>
          </p:cNvSpPr>
          <p:nvPr/>
        </p:nvSpPr>
        <p:spPr>
          <a:xfrm>
            <a:off x="5873191" y="3503832"/>
            <a:ext cx="5045609"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THE PURPOSE</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7" name="Google Shape;881;p37">
            <a:extLst>
              <a:ext uri="{FF2B5EF4-FFF2-40B4-BE49-F238E27FC236}">
                <a16:creationId xmlns:a16="http://schemas.microsoft.com/office/drawing/2014/main" id="{9BBB2758-E885-4400-A698-C8C5CA093C87}"/>
              </a:ext>
            </a:extLst>
          </p:cNvPr>
          <p:cNvSpPr txBox="1">
            <a:spLocks noGrp="1"/>
          </p:cNvSpPr>
          <p:nvPr/>
        </p:nvSpPr>
        <p:spPr>
          <a:xfrm>
            <a:off x="5873192" y="3777671"/>
            <a:ext cx="5310623" cy="417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None/>
            </a:pPr>
            <a:r>
              <a:rPr lang="en-GB" dirty="0">
                <a:latin typeface="Segoe UI" panose="020B0502040204020203" pitchFamily="34" charset="0"/>
                <a:cs typeface="Segoe UI" panose="020B0502040204020203" pitchFamily="34" charset="0"/>
              </a:rPr>
              <a:t>The purpose of starting unusual new businesses is to transform an idea related to a problem, or a non-linear business initiative, into a circular business system of sustainable and extended value, which is financially profitable, has an attractive market, and is designed to participate in an economy aligned with the country’s sustainable growth.</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5621362" y="1274267"/>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5621362" y="2519942"/>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id="{6A6F587F-B903-4F83-8377-FACE1BAAD19C}"/>
              </a:ext>
            </a:extLst>
          </p:cNvPr>
          <p:cNvSpPr/>
          <p:nvPr/>
        </p:nvSpPr>
        <p:spPr>
          <a:xfrm>
            <a:off x="5621362" y="3619746"/>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88;p37">
            <a:extLst>
              <a:ext uri="{FF2B5EF4-FFF2-40B4-BE49-F238E27FC236}">
                <a16:creationId xmlns:a16="http://schemas.microsoft.com/office/drawing/2014/main" id="{25071C7C-66E1-4331-A850-7C2962FF43A6}"/>
              </a:ext>
            </a:extLst>
          </p:cNvPr>
          <p:cNvSpPr/>
          <p:nvPr/>
        </p:nvSpPr>
        <p:spPr>
          <a:xfrm>
            <a:off x="5637134" y="5265157"/>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13499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382616"/>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WATCH THIS VIDEO</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3" name="TextBox 12">
            <a:extLst>
              <a:ext uri="{FF2B5EF4-FFF2-40B4-BE49-F238E27FC236}">
                <a16:creationId xmlns:a16="http://schemas.microsoft.com/office/drawing/2014/main" id="{2631CFD5-0458-45AC-B4DC-4AC47DDA59EA}"/>
              </a:ext>
            </a:extLst>
          </p:cNvPr>
          <p:cNvSpPr txBox="1"/>
          <p:nvPr/>
        </p:nvSpPr>
        <p:spPr>
          <a:xfrm>
            <a:off x="952983" y="1517829"/>
            <a:ext cx="10588248" cy="461665"/>
          </a:xfrm>
          <a:prstGeom prst="rect">
            <a:avLst/>
          </a:prstGeom>
          <a:noFill/>
        </p:spPr>
        <p:txBody>
          <a:bodyPr wrap="square" rtlCol="0">
            <a:spAutoFit/>
          </a:bodyPr>
          <a:lstStyle/>
          <a:p>
            <a:pPr>
              <a:buClr>
                <a:schemeClr val="dk1"/>
              </a:buClr>
              <a:buSzPts val="1100"/>
            </a:pPr>
            <a:r>
              <a:rPr lang="en-IE" sz="2400" dirty="0">
                <a:latin typeface="Segoe UI" panose="020B0502040204020203" pitchFamily="34" charset="0"/>
                <a:ea typeface="Source Sans Pro" panose="020B0503030403020204" pitchFamily="34" charset="0"/>
                <a:cs typeface="Segoe UI" panose="020B0502040204020203" pitchFamily="34" charset="0"/>
                <a:hlinkClick r:id="rId7"/>
              </a:rPr>
              <a:t>https://youtu.be/zCRKvDyyHmI</a:t>
            </a:r>
            <a:r>
              <a:rPr lang="en-IE" sz="2400" dirty="0">
                <a:latin typeface="Segoe UI" panose="020B0502040204020203" pitchFamily="34" charset="0"/>
                <a:ea typeface="Source Sans Pro" panose="020B0503030403020204" pitchFamily="34" charset="0"/>
                <a:cs typeface="Segoe UI" panose="020B0502040204020203" pitchFamily="34" charset="0"/>
              </a:rPr>
              <a:t> </a:t>
            </a:r>
          </a:p>
        </p:txBody>
      </p:sp>
      <p:pic>
        <p:nvPicPr>
          <p:cNvPr id="4" name="Imagen 3">
            <a:extLst>
              <a:ext uri="{FF2B5EF4-FFF2-40B4-BE49-F238E27FC236}">
                <a16:creationId xmlns:a16="http://schemas.microsoft.com/office/drawing/2014/main" id="{A8417CFC-144D-6051-5BCA-A23E47595B8B}"/>
              </a:ext>
            </a:extLst>
          </p:cNvPr>
          <p:cNvPicPr>
            <a:picLocks noChangeAspect="1"/>
          </p:cNvPicPr>
          <p:nvPr/>
        </p:nvPicPr>
        <p:blipFill>
          <a:blip r:embed="rId8"/>
          <a:stretch>
            <a:fillRect/>
          </a:stretch>
        </p:blipFill>
        <p:spPr>
          <a:xfrm>
            <a:off x="2199640" y="2105060"/>
            <a:ext cx="7122894" cy="4004673"/>
          </a:xfrm>
          <a:prstGeom prst="rect">
            <a:avLst/>
          </a:prstGeom>
        </p:spPr>
      </p:pic>
      <p:sp>
        <p:nvSpPr>
          <p:cNvPr id="14" name="TextBox 12">
            <a:extLst>
              <a:ext uri="{FF2B5EF4-FFF2-40B4-BE49-F238E27FC236}">
                <a16:creationId xmlns:a16="http://schemas.microsoft.com/office/drawing/2014/main" id="{0EC441AB-1290-0F75-8299-0791A439185B}"/>
              </a:ext>
            </a:extLst>
          </p:cNvPr>
          <p:cNvSpPr txBox="1"/>
          <p:nvPr/>
        </p:nvSpPr>
        <p:spPr>
          <a:xfrm>
            <a:off x="952983" y="1007106"/>
            <a:ext cx="10588248" cy="461665"/>
          </a:xfrm>
          <a:prstGeom prst="rect">
            <a:avLst/>
          </a:prstGeom>
          <a:noFill/>
        </p:spPr>
        <p:txBody>
          <a:bodyPr wrap="square" rtlCol="0">
            <a:spAutoFit/>
          </a:bodyPr>
          <a:lstStyle/>
          <a:p>
            <a:pPr>
              <a:buClr>
                <a:schemeClr val="dk1"/>
              </a:buClr>
              <a:buSzPts val="1100"/>
            </a:pPr>
            <a:r>
              <a:rPr lang="en-IE" sz="2400" dirty="0">
                <a:latin typeface="Segoe UI" panose="020B0502040204020203" pitchFamily="34" charset="0"/>
                <a:ea typeface="Source Sans Pro" panose="020B0503030403020204" pitchFamily="34" charset="0"/>
                <a:cs typeface="Segoe UI" panose="020B0502040204020203" pitchFamily="34" charset="0"/>
              </a:rPr>
              <a:t>Explaining the Circular Economy and how society rethink progress</a:t>
            </a:r>
          </a:p>
        </p:txBody>
      </p:sp>
    </p:spTree>
    <p:extLst>
      <p:ext uri="{BB962C8B-B14F-4D97-AF65-F5344CB8AC3E}">
        <p14:creationId xmlns:p14="http://schemas.microsoft.com/office/powerpoint/2010/main" val="234366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270072"/>
            <a:ext cx="10146426" cy="1200329"/>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EXAMPLES OF ENTREPRENEURS IN THE CIRCULAR ECONOMY</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939502" y="1575731"/>
            <a:ext cx="11239016" cy="4494814"/>
            <a:chOff x="939503" y="2718267"/>
            <a:chExt cx="11239016" cy="4494814"/>
          </a:xfrm>
        </p:grpSpPr>
        <p:sp>
          <p:nvSpPr>
            <p:cNvPr id="10" name="TextBox 9">
              <a:extLst>
                <a:ext uri="{FF2B5EF4-FFF2-40B4-BE49-F238E27FC236}">
                  <a16:creationId xmlns:a16="http://schemas.microsoft.com/office/drawing/2014/main" id="{DA9E6157-5214-4D01-AE76-7510E28CE1F5}"/>
                </a:ext>
              </a:extLst>
            </p:cNvPr>
            <p:cNvSpPr txBox="1"/>
            <p:nvPr/>
          </p:nvSpPr>
          <p:spPr>
            <a:xfrm>
              <a:off x="952983" y="2718267"/>
              <a:ext cx="10588248" cy="1569660"/>
            </a:xfrm>
            <a:prstGeom prst="rect">
              <a:avLst/>
            </a:prstGeom>
            <a:noFill/>
          </p:spPr>
          <p:txBody>
            <a:bodyPr wrap="square" rtlCol="0">
              <a:spAutoFit/>
            </a:bodyPr>
            <a:lstStyle/>
            <a:p>
              <a:r>
                <a:rPr lang="en-GB" sz="2400" b="1" dirty="0">
                  <a:solidFill>
                    <a:srgbClr val="29BA86"/>
                  </a:solidFill>
                  <a:latin typeface="Segoe UI" panose="020B0502040204020203" pitchFamily="34" charset="0"/>
                  <a:cs typeface="Segoe UI" panose="020B0502040204020203" pitchFamily="34" charset="0"/>
                  <a:hlinkClick r:id="rId7"/>
                </a:rPr>
                <a:t>Reusables</a:t>
              </a:r>
              <a:r>
                <a:rPr lang="en-GB" sz="2400" b="1" dirty="0">
                  <a:solidFill>
                    <a:srgbClr val="29BA86"/>
                  </a:solidFill>
                  <a:latin typeface="Segoe UI" panose="020B0502040204020203" pitchFamily="34" charset="0"/>
                  <a:cs typeface="Segoe UI" panose="020B0502040204020203" pitchFamily="34" charset="0"/>
                </a:rPr>
                <a:t> </a:t>
              </a:r>
              <a:r>
                <a:rPr lang="en-GB" sz="2400" dirty="0"/>
                <a:t>– </a:t>
              </a:r>
              <a:r>
                <a:rPr lang="en-GB" sz="2400" dirty="0">
                  <a:solidFill>
                    <a:srgbClr val="4D5156"/>
                  </a:solidFill>
                  <a:latin typeface="Segoe UI" panose="020B0502040204020203" pitchFamily="34" charset="0"/>
                  <a:cs typeface="Segoe UI" panose="020B0502040204020203" pitchFamily="34" charset="0"/>
                </a:rPr>
                <a:t>Reusables is a container sharing platform for takeout food, coffee and more from your </a:t>
              </a:r>
              <a:r>
                <a:rPr lang="en-GB" sz="2400" dirty="0" err="1">
                  <a:solidFill>
                    <a:srgbClr val="4D5156"/>
                  </a:solidFill>
                  <a:latin typeface="Segoe UI" panose="020B0502040204020203" pitchFamily="34" charset="0"/>
                  <a:cs typeface="Segoe UI" panose="020B0502040204020203" pitchFamily="34" charset="0"/>
                </a:rPr>
                <a:t>favorite</a:t>
              </a:r>
              <a:r>
                <a:rPr lang="en-GB" sz="2400" dirty="0">
                  <a:solidFill>
                    <a:srgbClr val="4D5156"/>
                  </a:solidFill>
                  <a:latin typeface="Segoe UI" panose="020B0502040204020203" pitchFamily="34" charset="0"/>
                  <a:cs typeface="Segoe UI" panose="020B0502040204020203" pitchFamily="34" charset="0"/>
                </a:rPr>
                <a:t> stores.</a:t>
              </a:r>
            </a:p>
            <a:p>
              <a:r>
                <a:rPr lang="en-GB" sz="2400" dirty="0">
                  <a:solidFill>
                    <a:srgbClr val="4D5156"/>
                  </a:solidFill>
                  <a:latin typeface="Segoe UI" panose="020B0502040204020203" pitchFamily="34" charset="0"/>
                  <a:cs typeface="Segoe UI" panose="020B0502040204020203" pitchFamily="34" charset="0"/>
                </a:rPr>
                <a:t>Our stainless steel vessels can be used hundreds of times and are fully recyclable at end of life.</a:t>
              </a:r>
              <a:endParaRPr lang="en-IE" sz="2400" dirty="0">
                <a:solidFill>
                  <a:srgbClr val="4D5156"/>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631CFD5-0458-45AC-B4DC-4AC47DDA59EA}"/>
                </a:ext>
              </a:extLst>
            </p:cNvPr>
            <p:cNvSpPr txBox="1"/>
            <p:nvPr/>
          </p:nvSpPr>
          <p:spPr>
            <a:xfrm>
              <a:off x="952983" y="5643421"/>
              <a:ext cx="10588248" cy="1569660"/>
            </a:xfrm>
            <a:prstGeom prst="rect">
              <a:avLst/>
            </a:prstGeom>
            <a:noFill/>
          </p:spPr>
          <p:txBody>
            <a:bodyPr wrap="square" rtlCol="0">
              <a:spAutoFit/>
            </a:bodyPr>
            <a:lstStyle/>
            <a:p>
              <a:pPr>
                <a:buClr>
                  <a:schemeClr val="dk1"/>
                </a:buClr>
                <a:buSzPts val="1100"/>
              </a:pPr>
              <a:r>
                <a:rPr lang="en-IE" sz="2400" b="1" dirty="0">
                  <a:solidFill>
                    <a:srgbClr val="29BA86"/>
                  </a:solidFill>
                  <a:latin typeface="Segoe UI" panose="020B0502040204020203" pitchFamily="34" charset="0"/>
                  <a:cs typeface="Segoe UI" panose="020B0502040204020203" pitchFamily="34" charset="0"/>
                  <a:hlinkClick r:id="rId8"/>
                </a:rPr>
                <a:t>Teemill</a:t>
              </a:r>
              <a:r>
                <a:rPr lang="en-IE" sz="2400" b="1" dirty="0">
                  <a:solidFill>
                    <a:srgbClr val="29BA86"/>
                  </a:solidFill>
                  <a:latin typeface="Segoe UI" panose="020B0502040204020203" pitchFamily="34" charset="0"/>
                  <a:cs typeface="Segoe UI" panose="020B0502040204020203" pitchFamily="34" charset="0"/>
                </a:rPr>
                <a:t> </a:t>
              </a:r>
              <a:r>
                <a:rPr lang="en-IE" sz="2400" b="0" i="0" dirty="0">
                  <a:solidFill>
                    <a:srgbClr val="4D5156"/>
                  </a:solidFill>
                  <a:effectLst/>
                  <a:latin typeface="Segoe UI" panose="020B0502040204020203" pitchFamily="34" charset="0"/>
                  <a:cs typeface="Segoe UI" panose="020B0502040204020203" pitchFamily="34" charset="0"/>
                </a:rPr>
                <a:t>– </a:t>
              </a:r>
              <a:r>
                <a:rPr lang="en-GB" sz="2400" b="0" i="0" dirty="0" err="1">
                  <a:solidFill>
                    <a:srgbClr val="4D5156"/>
                  </a:solidFill>
                  <a:effectLst/>
                  <a:latin typeface="Segoe UI" panose="020B0502040204020203" pitchFamily="34" charset="0"/>
                  <a:cs typeface="Segoe UI" panose="020B0502040204020203" pitchFamily="34" charset="0"/>
                </a:rPr>
                <a:t>Teemill</a:t>
              </a:r>
              <a:r>
                <a:rPr lang="en-GB" sz="2400" b="0" i="0" dirty="0">
                  <a:solidFill>
                    <a:srgbClr val="4D5156"/>
                  </a:solidFill>
                  <a:effectLst/>
                  <a:latin typeface="Segoe UI" panose="020B0502040204020203" pitchFamily="34" charset="0"/>
                  <a:cs typeface="Segoe UI" panose="020B0502040204020203" pitchFamily="34" charset="0"/>
                </a:rPr>
                <a:t> is a tech-based fashion business that takes a more holistic view of the fashion industry, designing out waste at each step of the material supply chain, applying disruptive technology to minimise overstocking, and maximise material recycling.</a:t>
              </a:r>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77C8-7989-4ECD-8A15-470BFF644D20}"/>
                </a:ext>
              </a:extLst>
            </p:cNvPr>
            <p:cNvSpPr txBox="1"/>
            <p:nvPr/>
          </p:nvSpPr>
          <p:spPr>
            <a:xfrm>
              <a:off x="939503" y="4319900"/>
              <a:ext cx="11239016" cy="1200329"/>
            </a:xfrm>
            <a:prstGeom prst="rect">
              <a:avLst/>
            </a:prstGeom>
            <a:noFill/>
          </p:spPr>
          <p:txBody>
            <a:bodyPr wrap="square" rtlCol="0">
              <a:spAutoFit/>
            </a:bodyPr>
            <a:lstStyle/>
            <a:p>
              <a:pPr marL="0" lvl="0" indent="0">
                <a:buClr>
                  <a:schemeClr val="dk1"/>
                </a:buClr>
                <a:buSzPts val="1100"/>
                <a:buNone/>
              </a:pPr>
              <a:r>
                <a:rPr lang="en-IE" sz="2400" b="1" dirty="0">
                  <a:solidFill>
                    <a:srgbClr val="29BA86"/>
                  </a:solidFill>
                  <a:latin typeface="Segoe UI" panose="020B0502040204020203" pitchFamily="34" charset="0"/>
                  <a:cs typeface="Segoe UI" panose="020B0502040204020203" pitchFamily="34" charset="0"/>
                  <a:hlinkClick r:id="rId9"/>
                </a:rPr>
                <a:t>3F Waste Recovery </a:t>
              </a:r>
              <a:r>
                <a:rPr lang="en-IE" sz="2400" b="0" i="0" dirty="0">
                  <a:solidFill>
                    <a:srgbClr val="4D5156"/>
                  </a:solidFill>
                  <a:effectLst/>
                  <a:latin typeface="Segoe UI" panose="020B0502040204020203" pitchFamily="34" charset="0"/>
                  <a:cs typeface="Segoe UI" panose="020B0502040204020203" pitchFamily="34" charset="0"/>
                </a:rPr>
                <a:t>– </a:t>
              </a:r>
              <a:r>
                <a:rPr lang="en-GB" sz="2400" b="0" i="0" dirty="0">
                  <a:solidFill>
                    <a:srgbClr val="4D5156"/>
                  </a:solidFill>
                  <a:effectLst/>
                  <a:latin typeface="Segoe UI" panose="020B0502040204020203" pitchFamily="34" charset="0"/>
                  <a:cs typeface="Segoe UI" panose="020B0502040204020203" pitchFamily="34" charset="0"/>
                </a:rPr>
                <a:t>are a Newfoundland-based company working hand-in-hand with local fishers, farmers and foresters to extract premium quality, sustainable and natural ingredients from their by-products.</a:t>
              </a:r>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grpSp>
    </p:spTree>
    <p:extLst>
      <p:ext uri="{BB962C8B-B14F-4D97-AF65-F5344CB8AC3E}">
        <p14:creationId xmlns:p14="http://schemas.microsoft.com/office/powerpoint/2010/main" val="388112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2" y="501668"/>
            <a:ext cx="489503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SOCIAL ENTREPRENEURSHIP </a:t>
            </a:r>
          </a:p>
        </p:txBody>
      </p:sp>
      <p:pic>
        <p:nvPicPr>
          <p:cNvPr id="5" name="Google Shape;869;p37" title="Gráfico">
            <a:hlinkClick r:id="rId4"/>
            <a:extLst>
              <a:ext uri="{FF2B5EF4-FFF2-40B4-BE49-F238E27FC236}">
                <a16:creationId xmlns:a16="http://schemas.microsoft.com/office/drawing/2014/main" id="{CE981946-6C03-45CC-9ED5-17DED171926E}"/>
              </a:ext>
            </a:extLst>
          </p:cNvPr>
          <p:cNvPicPr preferRelativeResize="0"/>
          <p:nvPr/>
        </p:nvPicPr>
        <p:blipFill rotWithShape="1">
          <a:blip r:embed="rId5">
            <a:alphaModFix/>
          </a:blip>
          <a:srcRect l="19523" r="19596"/>
          <a:stretch/>
        </p:blipFill>
        <p:spPr>
          <a:xfrm>
            <a:off x="1185096" y="1832346"/>
            <a:ext cx="3503002" cy="3557905"/>
          </a:xfrm>
          <a:prstGeom prst="rect">
            <a:avLst/>
          </a:prstGeom>
          <a:noFill/>
          <a:ln>
            <a:noFill/>
          </a:ln>
        </p:spPr>
      </p:pic>
      <p:sp>
        <p:nvSpPr>
          <p:cNvPr id="10" name="Google Shape;874;p37">
            <a:extLst>
              <a:ext uri="{FF2B5EF4-FFF2-40B4-BE49-F238E27FC236}">
                <a16:creationId xmlns:a16="http://schemas.microsoft.com/office/drawing/2014/main" id="{C6D6C847-BA2B-46EE-8967-6CC57EDD0CCD}"/>
              </a:ext>
            </a:extLst>
          </p:cNvPr>
          <p:cNvSpPr txBox="1">
            <a:spLocks noGrp="1"/>
          </p:cNvSpPr>
          <p:nvPr/>
        </p:nvSpPr>
        <p:spPr>
          <a:xfrm>
            <a:off x="5871998" y="5501045"/>
            <a:ext cx="5045609"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ALIGNS WITH THE GROWING TREND OF YOUNG PEOPLE </a:t>
            </a:r>
          </a:p>
        </p:txBody>
      </p:sp>
      <p:sp>
        <p:nvSpPr>
          <p:cNvPr id="11" name="Google Shape;875;p37">
            <a:extLst>
              <a:ext uri="{FF2B5EF4-FFF2-40B4-BE49-F238E27FC236}">
                <a16:creationId xmlns:a16="http://schemas.microsoft.com/office/drawing/2014/main" id="{6B1C66AF-3626-40BD-8CD2-20E432095F7D}"/>
              </a:ext>
            </a:extLst>
          </p:cNvPr>
          <p:cNvSpPr txBox="1">
            <a:spLocks noGrp="1"/>
          </p:cNvSpPr>
          <p:nvPr/>
        </p:nvSpPr>
        <p:spPr>
          <a:xfrm>
            <a:off x="5871999" y="5868984"/>
            <a:ext cx="643723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becoming more socially and environmentally conscious</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5873193" y="1774262"/>
            <a:ext cx="1765200"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DEFINITION</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5873192" y="1984965"/>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Social entrepreneurship is a process of building or transforming organisations to advance solutions to social problems, such as poverty, illness, illiteracy, environmental destruction, human rights abuses and corruption, to make life better for a great number of people (Borstein and Davies, 2010)</a:t>
            </a:r>
            <a:endParaRPr lang="en-GB" dirty="0">
              <a:latin typeface="Grandview" panose="020B0502040204020203" pitchFamily="34" charset="0"/>
              <a:cs typeface="Arial" panose="020B0604020202020204" pitchFamily="34" charset="0"/>
            </a:endParaRP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5871999" y="3411128"/>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fr-F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SOCIAL ENTREPRENEURS CREATE PUBLIC VALUE</a:t>
            </a: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5873191" y="3721425"/>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pursue new opportunities, innovate and adapt, act boldly, influence resources out of their control and exhibit a strong sense of accountability.</a:t>
            </a:r>
            <a:endParaRPr dirty="0">
              <a:latin typeface="Segoe UI" panose="020B0502040204020203" pitchFamily="34" charset="0"/>
              <a:cs typeface="Segoe UI" panose="020B0502040204020203" pitchFamily="34" charset="0"/>
            </a:endParaRPr>
          </a:p>
        </p:txBody>
      </p:sp>
      <p:sp>
        <p:nvSpPr>
          <p:cNvPr id="16" name="Google Shape;880;p37">
            <a:extLst>
              <a:ext uri="{FF2B5EF4-FFF2-40B4-BE49-F238E27FC236}">
                <a16:creationId xmlns:a16="http://schemas.microsoft.com/office/drawing/2014/main" id="{E70F1CAB-CCB7-4B20-8794-143B250D8DD1}"/>
              </a:ext>
            </a:extLst>
          </p:cNvPr>
          <p:cNvSpPr txBox="1">
            <a:spLocks noGrp="1"/>
          </p:cNvSpPr>
          <p:nvPr/>
        </p:nvSpPr>
        <p:spPr>
          <a:xfrm>
            <a:off x="5873191" y="4587050"/>
            <a:ext cx="5045609"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CAN REDUCE SOME OF THE CHALLENGES</a:t>
            </a:r>
          </a:p>
        </p:txBody>
      </p:sp>
      <p:sp>
        <p:nvSpPr>
          <p:cNvPr id="17" name="Google Shape;881;p37">
            <a:extLst>
              <a:ext uri="{FF2B5EF4-FFF2-40B4-BE49-F238E27FC236}">
                <a16:creationId xmlns:a16="http://schemas.microsoft.com/office/drawing/2014/main" id="{9BBB2758-E885-4400-A698-C8C5CA093C87}"/>
              </a:ext>
            </a:extLst>
          </p:cNvPr>
          <p:cNvSpPr txBox="1">
            <a:spLocks noGrp="1"/>
          </p:cNvSpPr>
          <p:nvPr/>
        </p:nvSpPr>
        <p:spPr>
          <a:xfrm>
            <a:off x="5873192" y="4860889"/>
            <a:ext cx="5310623" cy="417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None/>
            </a:pPr>
            <a:r>
              <a:rPr lang="en-GB" dirty="0">
                <a:latin typeface="Segoe UI" panose="020B0502040204020203" pitchFamily="34" charset="0"/>
                <a:cs typeface="Segoe UI" panose="020B0502040204020203" pitchFamily="34" charset="0"/>
              </a:rPr>
              <a:t>associated with conventional forms of business</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5621362" y="1822908"/>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5621362" y="351874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id="{6A6F587F-B903-4F83-8377-FACE1BAAD19C}"/>
              </a:ext>
            </a:extLst>
          </p:cNvPr>
          <p:cNvSpPr/>
          <p:nvPr/>
        </p:nvSpPr>
        <p:spPr>
          <a:xfrm>
            <a:off x="5621362" y="4702964"/>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88;p37">
            <a:extLst>
              <a:ext uri="{FF2B5EF4-FFF2-40B4-BE49-F238E27FC236}">
                <a16:creationId xmlns:a16="http://schemas.microsoft.com/office/drawing/2014/main" id="{25071C7C-66E1-4331-A850-7C2962FF43A6}"/>
              </a:ext>
            </a:extLst>
          </p:cNvPr>
          <p:cNvSpPr/>
          <p:nvPr/>
        </p:nvSpPr>
        <p:spPr>
          <a:xfrm>
            <a:off x="5637134" y="5391763"/>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5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38F081F-7CAA-4527-A974-ED3986112C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93;p38">
            <a:extLst>
              <a:ext uri="{FF2B5EF4-FFF2-40B4-BE49-F238E27FC236}">
                <a16:creationId xmlns:a16="http://schemas.microsoft.com/office/drawing/2014/main" id="{6BF9B8F8-72C8-4EC0-BCA9-20E6B05FB813}"/>
              </a:ext>
            </a:extLst>
          </p:cNvPr>
          <p:cNvSpPr txBox="1">
            <a:spLocks noGrp="1"/>
          </p:cNvSpPr>
          <p:nvPr/>
        </p:nvSpPr>
        <p:spPr>
          <a:xfrm>
            <a:off x="2067039" y="719495"/>
            <a:ext cx="8240335" cy="123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DIFFERENCES BETWEEN BUSINESS ENTREPRENEURSHIP (BE) AND SOCIAL ENTREPRENEURSHIP (SE)</a:t>
            </a:r>
            <a:endParaRPr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902;p38">
            <a:extLst>
              <a:ext uri="{FF2B5EF4-FFF2-40B4-BE49-F238E27FC236}">
                <a16:creationId xmlns:a16="http://schemas.microsoft.com/office/drawing/2014/main" id="{895E55C0-F68D-446A-8DF1-C256D161456B}"/>
              </a:ext>
            </a:extLst>
          </p:cNvPr>
          <p:cNvSpPr txBox="1">
            <a:spLocks noGrp="1"/>
          </p:cNvSpPr>
          <p:nvPr/>
        </p:nvSpPr>
        <p:spPr>
          <a:xfrm>
            <a:off x="4731117" y="2840400"/>
            <a:ext cx="2729765"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Who’s Investing in Your Entrepreneurship?</a:t>
            </a:r>
          </a:p>
        </p:txBody>
      </p:sp>
      <p:sp>
        <p:nvSpPr>
          <p:cNvPr id="15" name="Google Shape;904;p38">
            <a:extLst>
              <a:ext uri="{FF2B5EF4-FFF2-40B4-BE49-F238E27FC236}">
                <a16:creationId xmlns:a16="http://schemas.microsoft.com/office/drawing/2014/main" id="{88F6EFE9-9C53-4842-AF8B-C34FBD82DB0B}"/>
              </a:ext>
            </a:extLst>
          </p:cNvPr>
          <p:cNvSpPr txBox="1">
            <a:spLocks noGrp="1"/>
          </p:cNvSpPr>
          <p:nvPr/>
        </p:nvSpPr>
        <p:spPr>
          <a:xfrm>
            <a:off x="1434960" y="2867267"/>
            <a:ext cx="2672876"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How Are Profits Used?</a:t>
            </a:r>
          </a:p>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(mission)</a:t>
            </a:r>
          </a:p>
        </p:txBody>
      </p:sp>
      <p:sp>
        <p:nvSpPr>
          <p:cNvPr id="19" name="Google Shape;908;p38">
            <a:extLst>
              <a:ext uri="{FF2B5EF4-FFF2-40B4-BE49-F238E27FC236}">
                <a16:creationId xmlns:a16="http://schemas.microsoft.com/office/drawing/2014/main" id="{E1044D0A-926E-45A9-AB4E-034CE92FBBB7}"/>
              </a:ext>
            </a:extLst>
          </p:cNvPr>
          <p:cNvSpPr txBox="1">
            <a:spLocks noGrp="1"/>
          </p:cNvSpPr>
          <p:nvPr/>
        </p:nvSpPr>
        <p:spPr>
          <a:xfrm>
            <a:off x="7804215" y="2813169"/>
            <a:ext cx="3126381"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How is performance measured? (accountability)</a:t>
            </a:r>
          </a:p>
        </p:txBody>
      </p:sp>
      <p:sp>
        <p:nvSpPr>
          <p:cNvPr id="28" name="Rectangle 27">
            <a:extLst>
              <a:ext uri="{FF2B5EF4-FFF2-40B4-BE49-F238E27FC236}">
                <a16:creationId xmlns:a16="http://schemas.microsoft.com/office/drawing/2014/main" id="{9B92E353-9048-47C7-A3EB-A78222C00EA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9" name="Picture 28" descr="Text&#10;&#10;Description automatically generated">
            <a:extLst>
              <a:ext uri="{FF2B5EF4-FFF2-40B4-BE49-F238E27FC236}">
                <a16:creationId xmlns:a16="http://schemas.microsoft.com/office/drawing/2014/main" id="{9FE39987-43F3-4765-A609-AC4BBEF5C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30" name="Rectangle: Rounded Corners 29">
            <a:extLst>
              <a:ext uri="{FF2B5EF4-FFF2-40B4-BE49-F238E27FC236}">
                <a16:creationId xmlns:a16="http://schemas.microsoft.com/office/drawing/2014/main" id="{318CC866-0B13-48BC-A270-FB53C823EE14}"/>
              </a:ext>
            </a:extLst>
          </p:cNvPr>
          <p:cNvSpPr/>
          <p:nvPr/>
        </p:nvSpPr>
        <p:spPr>
          <a:xfrm>
            <a:off x="1259398" y="2656150"/>
            <a:ext cx="3024000"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Rounded Corners 30">
            <a:extLst>
              <a:ext uri="{FF2B5EF4-FFF2-40B4-BE49-F238E27FC236}">
                <a16:creationId xmlns:a16="http://schemas.microsoft.com/office/drawing/2014/main" id="{6700D73D-E501-4032-99F8-243CA3FA2B89}"/>
              </a:ext>
            </a:extLst>
          </p:cNvPr>
          <p:cNvSpPr/>
          <p:nvPr/>
        </p:nvSpPr>
        <p:spPr>
          <a:xfrm>
            <a:off x="4584000" y="2656150"/>
            <a:ext cx="3024000"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Rounded Corners 35">
            <a:extLst>
              <a:ext uri="{FF2B5EF4-FFF2-40B4-BE49-F238E27FC236}">
                <a16:creationId xmlns:a16="http://schemas.microsoft.com/office/drawing/2014/main" id="{4DA4F6A9-3DA3-4D3B-AE9A-1592186453B0}"/>
              </a:ext>
            </a:extLst>
          </p:cNvPr>
          <p:cNvSpPr/>
          <p:nvPr/>
        </p:nvSpPr>
        <p:spPr>
          <a:xfrm>
            <a:off x="7864473" y="2671390"/>
            <a:ext cx="3024000"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Graphic 24">
            <a:extLst>
              <a:ext uri="{FF2B5EF4-FFF2-40B4-BE49-F238E27FC236}">
                <a16:creationId xmlns:a16="http://schemas.microsoft.com/office/drawing/2014/main" id="{1BC6BBFC-849D-468C-B88B-4DC2B65BA8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1" name="CuadroTexto 20">
            <a:extLst>
              <a:ext uri="{FF2B5EF4-FFF2-40B4-BE49-F238E27FC236}">
                <a16:creationId xmlns:a16="http://schemas.microsoft.com/office/drawing/2014/main" id="{B6314C09-2897-42D2-BF75-0080EFF827F1}"/>
              </a:ext>
            </a:extLst>
          </p:cNvPr>
          <p:cNvSpPr txBox="1"/>
          <p:nvPr/>
        </p:nvSpPr>
        <p:spPr>
          <a:xfrm>
            <a:off x="2771398" y="4608045"/>
            <a:ext cx="6196818" cy="923330"/>
          </a:xfrm>
          <a:prstGeom prst="rect">
            <a:avLst/>
          </a:prstGeom>
          <a:noFill/>
        </p:spPr>
        <p:txBody>
          <a:bodyPr wrap="square">
            <a:spAutoFit/>
          </a:bodyPr>
          <a:lstStyle/>
          <a:p>
            <a:pPr algn="ctr"/>
            <a:r>
              <a:rPr lang="fr-FR" b="1" dirty="0"/>
              <a:t>Business </a:t>
            </a:r>
            <a:r>
              <a:rPr lang="fr-FR" b="1" dirty="0" err="1"/>
              <a:t>Entrepreneurship</a:t>
            </a:r>
            <a:r>
              <a:rPr lang="fr-FR" b="1" dirty="0"/>
              <a:t> vs Social </a:t>
            </a:r>
            <a:r>
              <a:rPr lang="fr-FR" b="1" dirty="0" err="1"/>
              <a:t>Entrepreneurship</a:t>
            </a:r>
            <a:r>
              <a:rPr lang="fr-FR" b="1" dirty="0"/>
              <a:t>:</a:t>
            </a:r>
          </a:p>
          <a:p>
            <a:pPr algn="ctr"/>
            <a:r>
              <a:rPr lang="fr-FR" b="1" dirty="0">
                <a:hlinkClick r:id="rId7"/>
              </a:rPr>
              <a:t>https://www.youtube.com/watch?v=Mh1rXR40hyk</a:t>
            </a:r>
            <a:r>
              <a:rPr lang="fr-FR" b="1" dirty="0"/>
              <a:t> </a:t>
            </a:r>
          </a:p>
          <a:p>
            <a:pPr algn="ctr"/>
            <a:r>
              <a:rPr lang="fr-FR" dirty="0"/>
              <a:t>Configure the speed of the </a:t>
            </a:r>
            <a:r>
              <a:rPr lang="fr-FR" dirty="0" err="1"/>
              <a:t>video</a:t>
            </a:r>
            <a:r>
              <a:rPr lang="fr-FR" dirty="0"/>
              <a:t> to 0.75</a:t>
            </a:r>
          </a:p>
        </p:txBody>
      </p:sp>
      <p:sp>
        <p:nvSpPr>
          <p:cNvPr id="22" name="Google Shape;893;p38">
            <a:extLst>
              <a:ext uri="{FF2B5EF4-FFF2-40B4-BE49-F238E27FC236}">
                <a16:creationId xmlns:a16="http://schemas.microsoft.com/office/drawing/2014/main" id="{7429F7FA-8D0A-459D-AB34-C510BE9D669F}"/>
              </a:ext>
            </a:extLst>
          </p:cNvPr>
          <p:cNvSpPr txBox="1">
            <a:spLocks noGrp="1"/>
          </p:cNvSpPr>
          <p:nvPr/>
        </p:nvSpPr>
        <p:spPr>
          <a:xfrm>
            <a:off x="3487832" y="3837310"/>
            <a:ext cx="8240335" cy="123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WHATCH THIS VIDEO</a:t>
            </a:r>
            <a:endParaRPr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6" name="Google Shape;904;p38">
            <a:extLst>
              <a:ext uri="{FF2B5EF4-FFF2-40B4-BE49-F238E27FC236}">
                <a16:creationId xmlns:a16="http://schemas.microsoft.com/office/drawing/2014/main" id="{2C89CE84-35C1-643B-CA58-2B3A098CA99B}"/>
              </a:ext>
            </a:extLst>
          </p:cNvPr>
          <p:cNvSpPr txBox="1">
            <a:spLocks noGrp="1"/>
          </p:cNvSpPr>
          <p:nvPr/>
        </p:nvSpPr>
        <p:spPr>
          <a:xfrm>
            <a:off x="4283398" y="5844205"/>
            <a:ext cx="2672876"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sz="28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DISCUSSION </a:t>
            </a:r>
          </a:p>
        </p:txBody>
      </p:sp>
    </p:spTree>
    <p:extLst>
      <p:ext uri="{BB962C8B-B14F-4D97-AF65-F5344CB8AC3E}">
        <p14:creationId xmlns:p14="http://schemas.microsoft.com/office/powerpoint/2010/main" val="409258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38F081F-7CAA-4527-A974-ED3986112C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93;p38">
            <a:extLst>
              <a:ext uri="{FF2B5EF4-FFF2-40B4-BE49-F238E27FC236}">
                <a16:creationId xmlns:a16="http://schemas.microsoft.com/office/drawing/2014/main" id="{6BF9B8F8-72C8-4EC0-BCA9-20E6B05FB813}"/>
              </a:ext>
            </a:extLst>
          </p:cNvPr>
          <p:cNvSpPr txBox="1">
            <a:spLocks noGrp="1"/>
          </p:cNvSpPr>
          <p:nvPr/>
        </p:nvSpPr>
        <p:spPr>
          <a:xfrm>
            <a:off x="2067039" y="719495"/>
            <a:ext cx="8240335" cy="123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r>
              <a:rPr lang="en"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DIFFERENCES BETWEEN BUSINESS ENTREPRENEURSHIP (BE) AND SOCIAL ENTREPRENEURSHIP (SE)</a:t>
            </a:r>
            <a:endParaRPr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902;p38">
            <a:extLst>
              <a:ext uri="{FF2B5EF4-FFF2-40B4-BE49-F238E27FC236}">
                <a16:creationId xmlns:a16="http://schemas.microsoft.com/office/drawing/2014/main" id="{895E55C0-F68D-446A-8DF1-C256D161456B}"/>
              </a:ext>
            </a:extLst>
          </p:cNvPr>
          <p:cNvSpPr txBox="1">
            <a:spLocks noGrp="1"/>
          </p:cNvSpPr>
          <p:nvPr/>
        </p:nvSpPr>
        <p:spPr>
          <a:xfrm>
            <a:off x="4690732" y="2823618"/>
            <a:ext cx="2435530"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sz="16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Who’s Investing in Your Entrepreneurship?</a:t>
            </a:r>
          </a:p>
        </p:txBody>
      </p:sp>
      <p:sp>
        <p:nvSpPr>
          <p:cNvPr id="14" name="Google Shape;903;p38">
            <a:extLst>
              <a:ext uri="{FF2B5EF4-FFF2-40B4-BE49-F238E27FC236}">
                <a16:creationId xmlns:a16="http://schemas.microsoft.com/office/drawing/2014/main" id="{7A0C17CE-7A0A-4243-8A63-BA498D96E62B}"/>
              </a:ext>
            </a:extLst>
          </p:cNvPr>
          <p:cNvSpPr txBox="1">
            <a:spLocks noGrp="1"/>
          </p:cNvSpPr>
          <p:nvPr/>
        </p:nvSpPr>
        <p:spPr>
          <a:xfrm>
            <a:off x="4542962" y="3786853"/>
            <a:ext cx="2731070" cy="82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R="0" lvl="0" indent="0" algn="ctr">
              <a:lnSpc>
                <a:spcPct val="100000"/>
              </a:lnSpc>
              <a:spcBef>
                <a:spcPts val="0"/>
              </a:spcBef>
              <a:spcAft>
                <a:spcPts val="0"/>
              </a:spcAft>
              <a:buClr>
                <a:schemeClr val="lt1"/>
              </a:buClr>
              <a:buSzPts val="1400"/>
              <a:buFont typeface="Abel"/>
              <a:buNone/>
              <a:defRPr sz="1200" b="0" i="0" u="none" strike="noStrike" cap="none">
                <a:solidFill>
                  <a:schemeClr val="lt1"/>
                </a:solidFill>
                <a:latin typeface="Segoe UI" panose="020B0502040204020203" pitchFamily="34" charset="0"/>
                <a:ea typeface="Source Sans Pro" panose="020B0503030403020204" pitchFamily="34" charset="0"/>
                <a:cs typeface="Segoe UI" panose="020B0502040204020203" pitchFamily="34" charset="0"/>
              </a:defRPr>
            </a:lvl1pPr>
            <a:lvl2pPr marL="914400" marR="0" lvl="1"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2pPr>
            <a:lvl3pPr marL="1371600" marR="0" lvl="2"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3pPr>
            <a:lvl4pPr marL="1828800" marR="0" lvl="3"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4pPr>
            <a:lvl5pPr marL="2286000" marR="0" lvl="4"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5pPr>
            <a:lvl6pPr marL="2743200" marR="0" lvl="5"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6pPr>
            <a:lvl7pPr marL="3200400" marR="0" lvl="6"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7pPr>
            <a:lvl8pPr marL="3657600" marR="0" lvl="7"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8pPr>
            <a:lvl9pPr marL="4114800" marR="0" lvl="8"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9pPr>
          </a:lstStyle>
          <a:p>
            <a:r>
              <a:rPr lang="en-GB" dirty="0"/>
              <a:t>Many SE seek their first-phases of funding from philanthropists. Although these investors want to see a return-on-investment (ROI) they’re more likely involved in the business due to its social mission. A traditional, BE usually seeks capital from a venture capitalist firm — and they’re all about the ROI and nothing else</a:t>
            </a:r>
            <a:endParaRPr lang="en-IE" dirty="0"/>
          </a:p>
        </p:txBody>
      </p:sp>
      <p:sp>
        <p:nvSpPr>
          <p:cNvPr id="19" name="Google Shape;908;p38">
            <a:extLst>
              <a:ext uri="{FF2B5EF4-FFF2-40B4-BE49-F238E27FC236}">
                <a16:creationId xmlns:a16="http://schemas.microsoft.com/office/drawing/2014/main" id="{E1044D0A-926E-45A9-AB4E-034CE92FBBB7}"/>
              </a:ext>
            </a:extLst>
          </p:cNvPr>
          <p:cNvSpPr txBox="1">
            <a:spLocks noGrp="1"/>
          </p:cNvSpPr>
          <p:nvPr/>
        </p:nvSpPr>
        <p:spPr>
          <a:xfrm>
            <a:off x="7804215" y="2813169"/>
            <a:ext cx="3126381"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How is performance measured? (accountability)</a:t>
            </a:r>
          </a:p>
        </p:txBody>
      </p:sp>
      <p:sp>
        <p:nvSpPr>
          <p:cNvPr id="20" name="Google Shape;909;p38">
            <a:extLst>
              <a:ext uri="{FF2B5EF4-FFF2-40B4-BE49-F238E27FC236}">
                <a16:creationId xmlns:a16="http://schemas.microsoft.com/office/drawing/2014/main" id="{730BDB3A-F3B0-4BCE-BA44-399F13B1F6D8}"/>
              </a:ext>
            </a:extLst>
          </p:cNvPr>
          <p:cNvSpPr txBox="1">
            <a:spLocks noGrp="1"/>
          </p:cNvSpPr>
          <p:nvPr/>
        </p:nvSpPr>
        <p:spPr>
          <a:xfrm>
            <a:off x="8031333" y="3667097"/>
            <a:ext cx="2814858" cy="82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R="0" lvl="0" indent="0" algn="ctr">
              <a:lnSpc>
                <a:spcPct val="100000"/>
              </a:lnSpc>
              <a:spcBef>
                <a:spcPts val="0"/>
              </a:spcBef>
              <a:spcAft>
                <a:spcPts val="0"/>
              </a:spcAft>
              <a:buClr>
                <a:schemeClr val="lt1"/>
              </a:buClr>
              <a:buSzPts val="1400"/>
              <a:buFont typeface="Abel"/>
              <a:buNone/>
              <a:defRPr sz="1200" b="0" i="0" u="none" strike="noStrike" cap="none">
                <a:solidFill>
                  <a:schemeClr val="lt1"/>
                </a:solidFill>
                <a:latin typeface="Segoe UI" panose="020B0502040204020203" pitchFamily="34" charset="0"/>
                <a:ea typeface="Source Sans Pro" panose="020B0503030403020204" pitchFamily="34" charset="0"/>
                <a:cs typeface="Segoe UI" panose="020B0502040204020203" pitchFamily="34" charset="0"/>
              </a:defRPr>
            </a:lvl1pPr>
            <a:lvl2pPr marL="914400" marR="0" lvl="1"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2pPr>
            <a:lvl3pPr marL="1371600" marR="0" lvl="2"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3pPr>
            <a:lvl4pPr marL="1828800" marR="0" lvl="3"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4pPr>
            <a:lvl5pPr marL="2286000" marR="0" lvl="4"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5pPr>
            <a:lvl6pPr marL="2743200" marR="0" lvl="5"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6pPr>
            <a:lvl7pPr marL="3200400" marR="0" lvl="6"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7pPr>
            <a:lvl8pPr marL="3657600" marR="0" lvl="7"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8pPr>
            <a:lvl9pPr marL="4114800" marR="0" lvl="8"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9pPr>
          </a:lstStyle>
          <a:p>
            <a:r>
              <a:rPr lang="en-GB" dirty="0"/>
              <a:t>The social entrepreneur has greater challenges for measuring performance than the commercial one, who can rely on relatively tangible and quantifiable measures of performance (financial indicators, market share, customer satisfaction, and quality). A social enterprise is readily accountable to a higher number of financial and non-financial stakeholders and more varied, resulting in greater complexity in managing these relationships </a:t>
            </a:r>
            <a:endParaRPr dirty="0"/>
          </a:p>
        </p:txBody>
      </p:sp>
      <p:sp>
        <p:nvSpPr>
          <p:cNvPr id="28" name="Rectangle 27">
            <a:extLst>
              <a:ext uri="{FF2B5EF4-FFF2-40B4-BE49-F238E27FC236}">
                <a16:creationId xmlns:a16="http://schemas.microsoft.com/office/drawing/2014/main" id="{9B92E353-9048-47C7-A3EB-A78222C00EA8}"/>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9" name="Picture 28" descr="Text&#10;&#10;Description automatically generated">
            <a:extLst>
              <a:ext uri="{FF2B5EF4-FFF2-40B4-BE49-F238E27FC236}">
                <a16:creationId xmlns:a16="http://schemas.microsoft.com/office/drawing/2014/main" id="{9FE39987-43F3-4765-A609-AC4BBEF5C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30" name="Rectangle: Rounded Corners 29">
            <a:extLst>
              <a:ext uri="{FF2B5EF4-FFF2-40B4-BE49-F238E27FC236}">
                <a16:creationId xmlns:a16="http://schemas.microsoft.com/office/drawing/2014/main" id="{318CC866-0B13-48BC-A270-FB53C823EE14}"/>
              </a:ext>
            </a:extLst>
          </p:cNvPr>
          <p:cNvSpPr/>
          <p:nvPr/>
        </p:nvSpPr>
        <p:spPr>
          <a:xfrm>
            <a:off x="4396497" y="2656150"/>
            <a:ext cx="3024000"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Rounded Corners 35">
            <a:extLst>
              <a:ext uri="{FF2B5EF4-FFF2-40B4-BE49-F238E27FC236}">
                <a16:creationId xmlns:a16="http://schemas.microsoft.com/office/drawing/2014/main" id="{4DA4F6A9-3DA3-4D3B-AE9A-1592186453B0}"/>
              </a:ext>
            </a:extLst>
          </p:cNvPr>
          <p:cNvSpPr/>
          <p:nvPr/>
        </p:nvSpPr>
        <p:spPr>
          <a:xfrm>
            <a:off x="7864473" y="2671390"/>
            <a:ext cx="3024000"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A44C1E17-0079-4E3E-B72C-67BC41332FB2}"/>
              </a:ext>
            </a:extLst>
          </p:cNvPr>
          <p:cNvSpPr/>
          <p:nvPr/>
        </p:nvSpPr>
        <p:spPr>
          <a:xfrm>
            <a:off x="4396497" y="3648720"/>
            <a:ext cx="3024000" cy="2519755"/>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Rounded Corners 43">
            <a:extLst>
              <a:ext uri="{FF2B5EF4-FFF2-40B4-BE49-F238E27FC236}">
                <a16:creationId xmlns:a16="http://schemas.microsoft.com/office/drawing/2014/main" id="{7D1DDEE0-27D8-4378-8301-250C93814C09}"/>
              </a:ext>
            </a:extLst>
          </p:cNvPr>
          <p:cNvSpPr/>
          <p:nvPr/>
        </p:nvSpPr>
        <p:spPr>
          <a:xfrm>
            <a:off x="956135" y="3648720"/>
            <a:ext cx="2964526" cy="2487955"/>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7D3F4A93-6AD4-4A96-B215-831D05CF9BA1}"/>
              </a:ext>
            </a:extLst>
          </p:cNvPr>
          <p:cNvSpPr/>
          <p:nvPr/>
        </p:nvSpPr>
        <p:spPr>
          <a:xfrm>
            <a:off x="7882535" y="3648720"/>
            <a:ext cx="3024000" cy="2519756"/>
          </a:xfrm>
          <a:prstGeom prst="roundRect">
            <a:avLst>
              <a:gd name="adj" fmla="val 951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Graphic 24">
            <a:extLst>
              <a:ext uri="{FF2B5EF4-FFF2-40B4-BE49-F238E27FC236}">
                <a16:creationId xmlns:a16="http://schemas.microsoft.com/office/drawing/2014/main" id="{1BC6BBFC-849D-468C-B88B-4DC2B65BA8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1" name="Google Shape;904;p38">
            <a:extLst>
              <a:ext uri="{FF2B5EF4-FFF2-40B4-BE49-F238E27FC236}">
                <a16:creationId xmlns:a16="http://schemas.microsoft.com/office/drawing/2014/main" id="{60026883-BBC5-C791-EA07-4FD555EACB3C}"/>
              </a:ext>
            </a:extLst>
          </p:cNvPr>
          <p:cNvSpPr txBox="1">
            <a:spLocks noGrp="1"/>
          </p:cNvSpPr>
          <p:nvPr/>
        </p:nvSpPr>
        <p:spPr>
          <a:xfrm>
            <a:off x="1101960" y="2904133"/>
            <a:ext cx="2672876" cy="5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Fjalla One"/>
              <a:buNone/>
              <a:defRPr sz="1800" b="0" i="0" u="none" strike="noStrike" cap="none">
                <a:solidFill>
                  <a:schemeClr val="lt1"/>
                </a:solidFill>
                <a:latin typeface="Fjalla One"/>
                <a:ea typeface="Fjalla One"/>
                <a:cs typeface="Fjalla One"/>
                <a:sym typeface="Fjalla One"/>
              </a:defRPr>
            </a:lvl1pPr>
            <a:lvl2pPr marR="0" lvl="1"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How Are Profits Used?</a:t>
            </a:r>
          </a:p>
          <a:p>
            <a:pPr marL="0" lvl="0" indent="0" algn="ctr" rtl="0">
              <a:spcBef>
                <a:spcPts val="0"/>
              </a:spcBef>
              <a:spcAft>
                <a:spcPts val="0"/>
              </a:spcAft>
              <a:buNone/>
            </a:pPr>
            <a:r>
              <a:rPr lang="en-GB"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(mission)</a:t>
            </a:r>
          </a:p>
        </p:txBody>
      </p:sp>
      <p:sp>
        <p:nvSpPr>
          <p:cNvPr id="22" name="Google Shape;905;p38">
            <a:extLst>
              <a:ext uri="{FF2B5EF4-FFF2-40B4-BE49-F238E27FC236}">
                <a16:creationId xmlns:a16="http://schemas.microsoft.com/office/drawing/2014/main" id="{F5D27046-4D37-A156-9FF7-18B7309889F8}"/>
              </a:ext>
            </a:extLst>
          </p:cNvPr>
          <p:cNvSpPr txBox="1">
            <a:spLocks noGrp="1"/>
          </p:cNvSpPr>
          <p:nvPr/>
        </p:nvSpPr>
        <p:spPr>
          <a:xfrm>
            <a:off x="956135" y="3741131"/>
            <a:ext cx="3035703" cy="82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R="0" lvl="0" indent="0" algn="ctr">
              <a:lnSpc>
                <a:spcPct val="100000"/>
              </a:lnSpc>
              <a:spcBef>
                <a:spcPts val="0"/>
              </a:spcBef>
              <a:spcAft>
                <a:spcPts val="0"/>
              </a:spcAft>
              <a:buClr>
                <a:schemeClr val="lt1"/>
              </a:buClr>
              <a:buSzPts val="1400"/>
              <a:buFont typeface="Abel"/>
              <a:buNone/>
              <a:defRPr sz="1400" b="0" i="0" u="none" strike="noStrike" cap="none">
                <a:solidFill>
                  <a:schemeClr val="lt1"/>
                </a:solidFill>
                <a:latin typeface="Segoe UI" panose="020B0502040204020203" pitchFamily="34" charset="0"/>
                <a:ea typeface="Source Sans Pro" panose="020B0503030403020204" pitchFamily="34" charset="0"/>
                <a:cs typeface="Segoe UI" panose="020B0502040204020203" pitchFamily="34" charset="0"/>
              </a:defRPr>
            </a:lvl1pPr>
            <a:lvl2pPr marL="914400" marR="0" lvl="1"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2pPr>
            <a:lvl3pPr marL="1371600" marR="0" lvl="2"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3pPr>
            <a:lvl4pPr marL="1828800" marR="0" lvl="3"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4pPr>
            <a:lvl5pPr marL="2286000" marR="0" lvl="4"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5pPr>
            <a:lvl6pPr marL="2743200" marR="0" lvl="5"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6pPr>
            <a:lvl7pPr marL="3200400" marR="0" lvl="6"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7pPr>
            <a:lvl8pPr marL="3657600" marR="0" lvl="7"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8pPr>
            <a:lvl9pPr marL="4114800" marR="0" lvl="8" indent="-317500" algn="ctr">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defRPr>
            </a:lvl9pPr>
          </a:lstStyle>
          <a:p>
            <a:r>
              <a:rPr lang="en-GB" sz="1200" dirty="0"/>
              <a:t>A BE uses their profits to grow the company and pay shareholders. You get involved in a BE for the sake of making money and increasing your personal wealth. Although SE engage in for-profit activities, part of their profits may be donated to charity or used for other philanthropic efforts. There may be no shareholders in a social entrepreneurship, and even the entrepreneur may not make much personal wealth from their business. Instead, it’s about the mission.</a:t>
            </a:r>
            <a:endParaRPr sz="1200" dirty="0"/>
          </a:p>
        </p:txBody>
      </p:sp>
      <p:sp>
        <p:nvSpPr>
          <p:cNvPr id="23" name="Rectangle: Rounded Corners 30">
            <a:extLst>
              <a:ext uri="{FF2B5EF4-FFF2-40B4-BE49-F238E27FC236}">
                <a16:creationId xmlns:a16="http://schemas.microsoft.com/office/drawing/2014/main" id="{914A3158-76E1-F794-AF88-FA92DD802880}"/>
              </a:ext>
            </a:extLst>
          </p:cNvPr>
          <p:cNvSpPr/>
          <p:nvPr/>
        </p:nvSpPr>
        <p:spPr>
          <a:xfrm>
            <a:off x="926398" y="2692832"/>
            <a:ext cx="3024000" cy="83699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7308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2" y="501668"/>
            <a:ext cx="489503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SOCIAL ENTERPRISE </a:t>
            </a:r>
          </a:p>
        </p:txBody>
      </p:sp>
      <p:pic>
        <p:nvPicPr>
          <p:cNvPr id="5" name="Google Shape;869;p37" title="Gráfico">
            <a:hlinkClick r:id="rId4"/>
            <a:extLst>
              <a:ext uri="{FF2B5EF4-FFF2-40B4-BE49-F238E27FC236}">
                <a16:creationId xmlns:a16="http://schemas.microsoft.com/office/drawing/2014/main" id="{CE981946-6C03-45CC-9ED5-17DED171926E}"/>
              </a:ext>
            </a:extLst>
          </p:cNvPr>
          <p:cNvPicPr preferRelativeResize="0"/>
          <p:nvPr/>
        </p:nvPicPr>
        <p:blipFill rotWithShape="1">
          <a:blip r:embed="rId5">
            <a:alphaModFix/>
          </a:blip>
          <a:srcRect l="19523" r="19596"/>
          <a:stretch/>
        </p:blipFill>
        <p:spPr>
          <a:xfrm>
            <a:off x="1185096" y="1832346"/>
            <a:ext cx="3503002" cy="3557905"/>
          </a:xfrm>
          <a:prstGeom prst="rect">
            <a:avLst/>
          </a:prstGeom>
          <a:noFill/>
          <a:ln>
            <a:noFill/>
          </a:ln>
        </p:spPr>
      </p:pic>
      <p:sp>
        <p:nvSpPr>
          <p:cNvPr id="10" name="Google Shape;874;p37">
            <a:extLst>
              <a:ext uri="{FF2B5EF4-FFF2-40B4-BE49-F238E27FC236}">
                <a16:creationId xmlns:a16="http://schemas.microsoft.com/office/drawing/2014/main" id="{C6D6C847-BA2B-46EE-8967-6CC57EDD0CCD}"/>
              </a:ext>
            </a:extLst>
          </p:cNvPr>
          <p:cNvSpPr txBox="1">
            <a:spLocks noGrp="1"/>
          </p:cNvSpPr>
          <p:nvPr/>
        </p:nvSpPr>
        <p:spPr>
          <a:xfrm>
            <a:off x="5871999" y="5136447"/>
            <a:ext cx="5669232"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RE BUSINESS THAT WANT TO MAKE A PROFIT</a:t>
            </a:r>
          </a:p>
        </p:txBody>
      </p:sp>
      <p:sp>
        <p:nvSpPr>
          <p:cNvPr id="11" name="Google Shape;875;p37">
            <a:extLst>
              <a:ext uri="{FF2B5EF4-FFF2-40B4-BE49-F238E27FC236}">
                <a16:creationId xmlns:a16="http://schemas.microsoft.com/office/drawing/2014/main" id="{6B1C66AF-3626-40BD-8CD2-20E432095F7D}"/>
              </a:ext>
            </a:extLst>
          </p:cNvPr>
          <p:cNvSpPr txBox="1">
            <a:spLocks noGrp="1"/>
          </p:cNvSpPr>
          <p:nvPr/>
        </p:nvSpPr>
        <p:spPr>
          <a:xfrm>
            <a:off x="5871999" y="5446950"/>
            <a:ext cx="5916727"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just">
              <a:lnSpc>
                <a:spcPct val="107000"/>
              </a:lnSpc>
              <a:spcAft>
                <a:spcPts val="800"/>
              </a:spcAft>
            </a:pPr>
            <a:r>
              <a:rPr lang="en-GB" dirty="0">
                <a:latin typeface="Segoe UI" panose="020B0502040204020203" pitchFamily="34" charset="0"/>
                <a:cs typeface="Segoe UI" panose="020B0502040204020203" pitchFamily="34" charset="0"/>
              </a:rPr>
              <a:t>Similarly to traditional businesses aim to make a profit; however, it’s what they do with their profits that is different– reinvesting or donating them to create positive social change. It is business for the benefit of everyone involved, and when they profit, society profits.</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5873193" y="1225621"/>
            <a:ext cx="1765200"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DEFINITION</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5873192" y="1408182"/>
            <a:ext cx="5437233"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A social enterprise is an enterprise whose main objective is to have a social or environmental impact rather than make a profit for their owners or shareholders. It operates by providing goods and services for the market in an entrepreneurial and innovative fashion and uses its profits primarily to achieve social  or environmental objectives. It is managed in an open and responsible manner and, in particular, involve employees, consumers and stakeholders affected by its commercial activities.</a:t>
            </a:r>
            <a:endParaRPr lang="en-GB" dirty="0">
              <a:latin typeface="Grandview" panose="020B0502040204020203" pitchFamily="34" charset="0"/>
              <a:cs typeface="Arial" panose="020B0604020202020204" pitchFamily="34" charset="0"/>
            </a:endParaRP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5871999" y="3242315"/>
            <a:ext cx="604333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fr-F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SOCIAL ENTERPRISES </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ARE A NEW WAY OF DOING BUSINESS</a:t>
            </a:r>
            <a:endParaRPr lang="fr-F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5873191" y="3552612"/>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Social Enterprises are business models set up to tackle social , economic or environmental issues</a:t>
            </a:r>
          </a:p>
        </p:txBody>
      </p:sp>
      <p:sp>
        <p:nvSpPr>
          <p:cNvPr id="16" name="Google Shape;880;p37">
            <a:extLst>
              <a:ext uri="{FF2B5EF4-FFF2-40B4-BE49-F238E27FC236}">
                <a16:creationId xmlns:a16="http://schemas.microsoft.com/office/drawing/2014/main" id="{E70F1CAB-CCB7-4B20-8794-143B250D8DD1}"/>
              </a:ext>
            </a:extLst>
          </p:cNvPr>
          <p:cNvSpPr txBox="1">
            <a:spLocks noGrp="1"/>
          </p:cNvSpPr>
          <p:nvPr/>
        </p:nvSpPr>
        <p:spPr>
          <a:xfrm>
            <a:off x="5873191" y="4038407"/>
            <a:ext cx="5045609"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OCIAL ENTERPRISE IS NOT A LEGAL STRUCTURE</a:t>
            </a:r>
          </a:p>
        </p:txBody>
      </p:sp>
      <p:sp>
        <p:nvSpPr>
          <p:cNvPr id="17" name="Google Shape;881;p37">
            <a:extLst>
              <a:ext uri="{FF2B5EF4-FFF2-40B4-BE49-F238E27FC236}">
                <a16:creationId xmlns:a16="http://schemas.microsoft.com/office/drawing/2014/main" id="{9BBB2758-E885-4400-A698-C8C5CA093C87}"/>
              </a:ext>
            </a:extLst>
          </p:cNvPr>
          <p:cNvSpPr txBox="1">
            <a:spLocks noGrp="1"/>
          </p:cNvSpPr>
          <p:nvPr/>
        </p:nvSpPr>
        <p:spPr>
          <a:xfrm>
            <a:off x="5873192" y="4312246"/>
            <a:ext cx="5310623" cy="417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None/>
            </a:pPr>
            <a:r>
              <a:rPr lang="en-GB" dirty="0">
                <a:latin typeface="Segoe UI" panose="020B0502040204020203" pitchFamily="34" charset="0"/>
                <a:cs typeface="Segoe UI" panose="020B0502040204020203" pitchFamily="34" charset="0"/>
              </a:rPr>
              <a:t>it is rather a term describing a business that trades primarily for a social and/or environmental purpose. There are various legal forms that are used to incorporate social enterprises.</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5621362" y="1274267"/>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5621362" y="3349936"/>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id="{6A6F587F-B903-4F83-8377-FACE1BAAD19C}"/>
              </a:ext>
            </a:extLst>
          </p:cNvPr>
          <p:cNvSpPr/>
          <p:nvPr/>
        </p:nvSpPr>
        <p:spPr>
          <a:xfrm>
            <a:off x="5621362" y="4154321"/>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88;p37">
            <a:extLst>
              <a:ext uri="{FF2B5EF4-FFF2-40B4-BE49-F238E27FC236}">
                <a16:creationId xmlns:a16="http://schemas.microsoft.com/office/drawing/2014/main" id="{25071C7C-66E1-4331-A850-7C2962FF43A6}"/>
              </a:ext>
            </a:extLst>
          </p:cNvPr>
          <p:cNvSpPr/>
          <p:nvPr/>
        </p:nvSpPr>
        <p:spPr>
          <a:xfrm>
            <a:off x="5637134" y="5265157"/>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191740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tanding, indoor, dressed&#10;&#10;Description automatically generated">
            <a:extLst>
              <a:ext uri="{FF2B5EF4-FFF2-40B4-BE49-F238E27FC236}">
                <a16:creationId xmlns:a16="http://schemas.microsoft.com/office/drawing/2014/main" id="{E35EE934-35E0-4BBD-812A-34AFCC88333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5224"/>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BF9753E3-6C63-490D-B0C6-FC91C292B7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40680"/>
            <a:ext cx="12192000" cy="6858000"/>
          </a:xfrm>
          <a:prstGeom prst="rect">
            <a:avLst/>
          </a:prstGeom>
        </p:spPr>
      </p:pic>
      <p:sp>
        <p:nvSpPr>
          <p:cNvPr id="7" name="Google Shape;1127;p41">
            <a:extLst>
              <a:ext uri="{FF2B5EF4-FFF2-40B4-BE49-F238E27FC236}">
                <a16:creationId xmlns:a16="http://schemas.microsoft.com/office/drawing/2014/main" id="{DF889E36-4825-4E90-8A78-C9279BF00469}"/>
              </a:ext>
            </a:extLst>
          </p:cNvPr>
          <p:cNvSpPr txBox="1">
            <a:spLocks noGrp="1"/>
          </p:cNvSpPr>
          <p:nvPr/>
        </p:nvSpPr>
        <p:spPr>
          <a:xfrm>
            <a:off x="2824376" y="572937"/>
            <a:ext cx="6543247"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r>
              <a:rPr lang="en-GB"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key dimensions of a social enterprise</a:t>
            </a:r>
          </a:p>
        </p:txBody>
      </p:sp>
      <p:sp>
        <p:nvSpPr>
          <p:cNvPr id="58" name="Rectangle 57">
            <a:extLst>
              <a:ext uri="{FF2B5EF4-FFF2-40B4-BE49-F238E27FC236}">
                <a16:creationId xmlns:a16="http://schemas.microsoft.com/office/drawing/2014/main" id="{A9C527CC-D2EC-451B-8C3F-AC12B0645B61}"/>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59" name="Picture 58" descr="Text&#10;&#10;Description automatically generated">
            <a:extLst>
              <a:ext uri="{FF2B5EF4-FFF2-40B4-BE49-F238E27FC236}">
                <a16:creationId xmlns:a16="http://schemas.microsoft.com/office/drawing/2014/main" id="{027D298F-7C64-46F2-8276-BB5628D99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8" name="Graphic 27">
            <a:extLst>
              <a:ext uri="{FF2B5EF4-FFF2-40B4-BE49-F238E27FC236}">
                <a16:creationId xmlns:a16="http://schemas.microsoft.com/office/drawing/2014/main" id="{10CBF81A-BBF5-4F9A-9DEB-994BE1A053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pic>
        <p:nvPicPr>
          <p:cNvPr id="21" name="Imagen 20">
            <a:extLst>
              <a:ext uri="{FF2B5EF4-FFF2-40B4-BE49-F238E27FC236}">
                <a16:creationId xmlns:a16="http://schemas.microsoft.com/office/drawing/2014/main" id="{C47D46E3-9461-4117-AAE0-B3ED40BCC4C0}"/>
              </a:ext>
            </a:extLst>
          </p:cNvPr>
          <p:cNvPicPr>
            <a:picLocks noChangeAspect="1"/>
          </p:cNvPicPr>
          <p:nvPr/>
        </p:nvPicPr>
        <p:blipFill>
          <a:blip r:embed="rId8"/>
          <a:stretch>
            <a:fillRect/>
          </a:stretch>
        </p:blipFill>
        <p:spPr>
          <a:xfrm>
            <a:off x="3021974" y="1956704"/>
            <a:ext cx="5854740" cy="4611086"/>
          </a:xfrm>
          <a:prstGeom prst="rect">
            <a:avLst/>
          </a:prstGeom>
        </p:spPr>
      </p:pic>
      <p:sp>
        <p:nvSpPr>
          <p:cNvPr id="32" name="Google Shape;882;p37">
            <a:extLst>
              <a:ext uri="{FF2B5EF4-FFF2-40B4-BE49-F238E27FC236}">
                <a16:creationId xmlns:a16="http://schemas.microsoft.com/office/drawing/2014/main" id="{B0777A9A-E197-49D7-A800-02AADB00A1F7}"/>
              </a:ext>
            </a:extLst>
          </p:cNvPr>
          <p:cNvSpPr txBox="1"/>
          <p:nvPr/>
        </p:nvSpPr>
        <p:spPr>
          <a:xfrm>
            <a:off x="8984598" y="5295179"/>
            <a:ext cx="3207402"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GB" sz="1100" dirty="0">
                <a:solidFill>
                  <a:schemeClr val="bg1"/>
                </a:solidFill>
                <a:latin typeface="Grandview" panose="020B0502040204020203" pitchFamily="34" charset="0"/>
                <a:ea typeface="Source Sans Pro" panose="020B0503030403020204" pitchFamily="34" charset="0"/>
                <a:cs typeface="Arial" panose="020B0604020202020204" pitchFamily="34" charset="0"/>
                <a:sym typeface="Abel"/>
              </a:rPr>
              <a:t>Source: A map of social enterprises and their eco-systems in Europe. Synthesis report. 2015</a:t>
            </a:r>
          </a:p>
        </p:txBody>
      </p:sp>
    </p:spTree>
    <p:extLst>
      <p:ext uri="{BB962C8B-B14F-4D97-AF65-F5344CB8AC3E}">
        <p14:creationId xmlns:p14="http://schemas.microsoft.com/office/powerpoint/2010/main" val="58948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1: Contents</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262906" y="1471132"/>
            <a:ext cx="7261149" cy="491738"/>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Entrepreneurship and social entrepreneurship</a:t>
            </a: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7" name="Title 1">
            <a:extLst>
              <a:ext uri="{FF2B5EF4-FFF2-40B4-BE49-F238E27FC236}">
                <a16:creationId xmlns:a16="http://schemas.microsoft.com/office/drawing/2014/main" id="{38F59BD4-4CAA-4F4C-85FB-5C87043F4003}"/>
              </a:ext>
            </a:extLst>
          </p:cNvPr>
          <p:cNvSpPr txBox="1">
            <a:spLocks/>
          </p:cNvSpPr>
          <p:nvPr/>
        </p:nvSpPr>
        <p:spPr>
          <a:xfrm>
            <a:off x="3262907" y="2694449"/>
            <a:ext cx="7583284"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Identifying the problem in your community</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id="{47567D2E-4A65-4757-8E71-5D385602F374}"/>
              </a:ext>
            </a:extLst>
          </p:cNvPr>
          <p:cNvSpPr txBox="1">
            <a:spLocks/>
          </p:cNvSpPr>
          <p:nvPr/>
        </p:nvSpPr>
        <p:spPr>
          <a:xfrm>
            <a:off x="3262907" y="3917766"/>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Defining the vision and mission of a social enterprise</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31779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378B97E-48AC-40FB-B759-2C18809C5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7B2D248D-65C3-4EE8-948D-E3AC4617B7F4}"/>
              </a:ext>
            </a:extLst>
          </p:cNvPr>
          <p:cNvGraphicFramePr>
            <a:graphicFrameLocks noGrp="1"/>
          </p:cNvGraphicFramePr>
          <p:nvPr>
            <p:extLst>
              <p:ext uri="{D42A27DB-BD31-4B8C-83A1-F6EECF244321}">
                <p14:modId xmlns:p14="http://schemas.microsoft.com/office/powerpoint/2010/main" val="3967704805"/>
              </p:ext>
            </p:extLst>
          </p:nvPr>
        </p:nvGraphicFramePr>
        <p:xfrm>
          <a:off x="1375142" y="1657443"/>
          <a:ext cx="9441712" cy="4353944"/>
        </p:xfrm>
        <a:graphic>
          <a:graphicData uri="http://schemas.openxmlformats.org/drawingml/2006/table">
            <a:tbl>
              <a:tblPr>
                <a:tableStyleId>{2D5ABB26-0587-4C30-8999-92F81FD0307C}</a:tableStyleId>
              </a:tblPr>
              <a:tblGrid>
                <a:gridCol w="4697013">
                  <a:extLst>
                    <a:ext uri="{9D8B030D-6E8A-4147-A177-3AD203B41FA5}">
                      <a16:colId xmlns:a16="http://schemas.microsoft.com/office/drawing/2014/main" val="3364665536"/>
                    </a:ext>
                  </a:extLst>
                </a:gridCol>
                <a:gridCol w="4744699">
                  <a:extLst>
                    <a:ext uri="{9D8B030D-6E8A-4147-A177-3AD203B41FA5}">
                      <a16:colId xmlns:a16="http://schemas.microsoft.com/office/drawing/2014/main" val="982391941"/>
                    </a:ext>
                  </a:extLst>
                </a:gridCol>
              </a:tblGrid>
              <a:tr h="557913">
                <a:tc>
                  <a:txBody>
                    <a:bodyPr/>
                    <a:lstStyle/>
                    <a:p>
                      <a:pPr marL="0" lvl="0" indent="0" algn="ctr" rtl="0">
                        <a:spcBef>
                          <a:spcPts val="0"/>
                        </a:spcBef>
                        <a:spcAft>
                          <a:spcPts val="0"/>
                        </a:spcAft>
                        <a:buNone/>
                      </a:pPr>
                      <a:r>
                        <a:rPr lang="en"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A SOCIAL ENTERPRISE DOES</a:t>
                      </a:r>
                      <a:endParaRPr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A SOCIAL ENTERPRISE DOES NOT</a:t>
                      </a:r>
                      <a:endParaRPr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832586"/>
                  </a:ext>
                </a:extLst>
              </a:tr>
              <a:tr h="803053">
                <a:tc>
                  <a:txBody>
                    <a:bodyPr/>
                    <a:lstStyle/>
                    <a:p>
                      <a:pPr marL="0" lvl="0" indent="0" algn="ctr" rtl="0">
                        <a:spcBef>
                          <a:spcPts val="0"/>
                        </a:spcBef>
                        <a:spcAft>
                          <a:spcPts val="0"/>
                        </a:spcAft>
                        <a:buNone/>
                      </a:pPr>
                      <a:r>
                        <a:rPr lang="en-IE"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Makes its money from selling goods and services</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Exist soley to make profits for shareholders</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996326"/>
                  </a:ext>
                </a:extLst>
              </a:tr>
              <a:tr h="707038">
                <a:tc>
                  <a:txBody>
                    <a:bodyPr/>
                    <a:lstStyle/>
                    <a:p>
                      <a:pPr marL="0" lvl="0" indent="0" algn="ctr" rtl="0">
                        <a:spcBef>
                          <a:spcPts val="0"/>
                        </a:spcBef>
                        <a:spcAft>
                          <a:spcPts val="0"/>
                        </a:spcAft>
                        <a:buNone/>
                      </a:pPr>
                      <a:r>
                        <a:rPr lang="en"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Covers its own costs in the long-term (though like any business, it may need help to get started)</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Exist to make its owners very wealthy</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264528"/>
                  </a:ext>
                </a:extLst>
              </a:tr>
              <a:tr h="707038">
                <a:tc>
                  <a:txBody>
                    <a:bodyPr/>
                    <a:lstStyle/>
                    <a:p>
                      <a:pPr marL="0" lvl="0" indent="0" algn="ctr" rtl="0">
                        <a:spcBef>
                          <a:spcPts val="0"/>
                        </a:spcBef>
                        <a:spcAft>
                          <a:spcPts val="0"/>
                        </a:spcAft>
                        <a:buClr>
                          <a:schemeClr val="dk1"/>
                        </a:buClr>
                        <a:buSzPts val="1100"/>
                        <a:buFont typeface="Arial"/>
                        <a:buNone/>
                      </a:pP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Reinvesting</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profits</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or</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part</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of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them</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back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into</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the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organisation</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to</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make</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difference</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r>
                        <a:rPr lang="en"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Solely rely on volunteretinfg, grants or donations to stay afloat in the long-term (though, it may need this sort  of help to get started</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65712"/>
                  </a:ext>
                </a:extLst>
              </a:tr>
              <a:tr h="707038">
                <a:tc>
                  <a:txBody>
                    <a:bodyPr/>
                    <a:lstStyle/>
                    <a:p>
                      <a:pPr marL="0" lvl="0" indent="0" algn="ctr" rtl="0">
                        <a:spcBef>
                          <a:spcPts val="0"/>
                        </a:spcBef>
                        <a:spcAft>
                          <a:spcPts val="0"/>
                        </a:spcAft>
                        <a:buClr>
                          <a:schemeClr val="dk1"/>
                        </a:buClr>
                        <a:buSzPts val="1100"/>
                        <a:buFont typeface="Arial"/>
                        <a:buNone/>
                      </a:pP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Pay</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reasonable</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salaries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to</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a:t>
                      </a:r>
                      <a:r>
                        <a:rPr lang="es-ES" sz="1800" dirty="0" err="1">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its</a:t>
                      </a:r>
                      <a:r>
                        <a:rPr lang="es-ES"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 staff</a:t>
                      </a: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rtl="0">
                        <a:spcBef>
                          <a:spcPts val="0"/>
                        </a:spcBef>
                        <a:spcAft>
                          <a:spcPts val="0"/>
                        </a:spcAft>
                        <a:buNone/>
                      </a:pP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0931287"/>
                  </a:ext>
                </a:extLst>
              </a:tr>
            </a:tbl>
          </a:graphicData>
        </a:graphic>
      </p:graphicFrame>
      <p:sp>
        <p:nvSpPr>
          <p:cNvPr id="10" name="Google Shape;1127;p41">
            <a:extLst>
              <a:ext uri="{FF2B5EF4-FFF2-40B4-BE49-F238E27FC236}">
                <a16:creationId xmlns:a16="http://schemas.microsoft.com/office/drawing/2014/main" id="{1922DD59-AE6B-42A6-8BC9-9DC76F01D01D}"/>
              </a:ext>
            </a:extLst>
          </p:cNvPr>
          <p:cNvSpPr txBox="1">
            <a:spLocks noGrp="1"/>
          </p:cNvSpPr>
          <p:nvPr/>
        </p:nvSpPr>
        <p:spPr>
          <a:xfrm>
            <a:off x="1" y="664263"/>
            <a:ext cx="12037152"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r>
              <a:rPr lang="en" b="1" dirty="0">
                <a:latin typeface="Segoe UI" panose="020B0502040204020203" pitchFamily="34" charset="0"/>
                <a:ea typeface="Source Sans Pro Bold" panose="020B0703030403020204" pitchFamily="34" charset="0"/>
                <a:cs typeface="Segoe UI" panose="020B0502040204020203" pitchFamily="34" charset="0"/>
              </a:rPr>
              <a:t>WHAT A SOCIAL ENTERPRISE DOES AND DOES NOT</a:t>
            </a:r>
            <a:endParaRPr b="1" dirty="0">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E667394-EFEE-409F-803D-DC46ADE336FF}"/>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4" name="Picture 13" descr="Text&#10;&#10;Description automatically generated">
            <a:extLst>
              <a:ext uri="{FF2B5EF4-FFF2-40B4-BE49-F238E27FC236}">
                <a16:creationId xmlns:a16="http://schemas.microsoft.com/office/drawing/2014/main" id="{96A3560A-AA4F-463E-A18A-1D5C43848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1" name="Graphic 10">
            <a:extLst>
              <a:ext uri="{FF2B5EF4-FFF2-40B4-BE49-F238E27FC236}">
                <a16:creationId xmlns:a16="http://schemas.microsoft.com/office/drawing/2014/main" id="{B491B080-8676-4449-8AA4-CA6E28BF4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764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PRINCIPLES OF A SOCIAL ENTERPRISE</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801874" y="1498664"/>
            <a:ext cx="10588248" cy="4893647"/>
          </a:xfrm>
          <a:prstGeom prst="rect">
            <a:avLst/>
          </a:prstGeom>
          <a:noFill/>
        </p:spPr>
        <p:txBody>
          <a:bodyPr wrap="square" rtlCol="0">
            <a:spAutoFit/>
          </a:bodyPr>
          <a:lstStyle/>
          <a:p>
            <a:pPr algn="l"/>
            <a:r>
              <a:rPr lang="en-GB" sz="2400" b="0" i="0" u="none" strike="noStrike" baseline="0" dirty="0">
                <a:latin typeface="VarelaRound-Regular"/>
              </a:rPr>
              <a:t>Ultimately, being a social enterprise is about adopting a set of </a:t>
            </a:r>
            <a:r>
              <a:rPr lang="en-GB" sz="2400" b="1" i="0" u="none" strike="noStrike" baseline="0" dirty="0">
                <a:latin typeface="VarelaRound-Regular"/>
              </a:rPr>
              <a:t>principles</a:t>
            </a:r>
            <a:r>
              <a:rPr lang="en-GB" sz="2400" b="0" i="0" u="none" strike="noStrike" baseline="0" dirty="0">
                <a:latin typeface="VarelaRound-Regular"/>
              </a:rPr>
              <a:t>. These include:</a:t>
            </a:r>
          </a:p>
          <a:p>
            <a:pPr marL="285750" indent="-285750" algn="l">
              <a:buFont typeface="Wingdings" panose="05000000000000000000" pitchFamily="2" charset="2"/>
              <a:buChar char="Ø"/>
            </a:pPr>
            <a:r>
              <a:rPr lang="en-GB" sz="2400" b="0" i="0" u="sng" strike="noStrike" baseline="0" dirty="0">
                <a:latin typeface="VarelaRound-Regular"/>
              </a:rPr>
              <a:t>Impact</a:t>
            </a:r>
            <a:r>
              <a:rPr lang="en-GB" sz="2400" b="0" i="0" u="none" strike="noStrike" baseline="0" dirty="0">
                <a:latin typeface="VarelaRound-Regular"/>
              </a:rPr>
              <a:t>: Having a clear social and/or environmental mission (set out in your governing documents) and reinvesting much of your profits to further the social mission.</a:t>
            </a:r>
          </a:p>
          <a:p>
            <a:pPr marL="285750" indent="-285750" algn="l">
              <a:buFont typeface="Wingdings" panose="05000000000000000000" pitchFamily="2" charset="2"/>
              <a:buChar char="Ø"/>
            </a:pPr>
            <a:r>
              <a:rPr lang="en-GB" sz="2400" b="0" i="0" u="sng" strike="noStrike" baseline="0" dirty="0">
                <a:latin typeface="VarelaRound-Regular"/>
              </a:rPr>
              <a:t>Finance/ Profits</a:t>
            </a:r>
            <a:r>
              <a:rPr lang="en-GB" sz="2400" b="0" i="0" u="none" strike="noStrike" baseline="0" dirty="0">
                <a:latin typeface="VarelaRound-Regular"/>
              </a:rPr>
              <a:t>: Generating your income through products trade or services.</a:t>
            </a:r>
          </a:p>
          <a:p>
            <a:pPr marL="285750" indent="-285750" algn="l">
              <a:buFont typeface="Wingdings" panose="05000000000000000000" pitchFamily="2" charset="2"/>
              <a:buChar char="Ø"/>
            </a:pPr>
            <a:r>
              <a:rPr lang="en-GB" sz="2400" b="0" i="0" u="sng" strike="noStrike" baseline="0" dirty="0">
                <a:latin typeface="VarelaRound-Regular"/>
              </a:rPr>
              <a:t>Ownership</a:t>
            </a:r>
            <a:r>
              <a:rPr lang="en-GB" sz="2400" b="0" i="0" u="none" strike="noStrike" baseline="0" dirty="0">
                <a:latin typeface="VarelaRound-Regular"/>
              </a:rPr>
              <a:t>: Having a democratic and inclusive view of decision making in the organisation, including having strong governance, community involvement and a positive stakeholder engagement.</a:t>
            </a:r>
          </a:p>
          <a:p>
            <a:pPr algn="l"/>
            <a:endParaRPr lang="en-GB" sz="2400" b="0" i="0" u="none" strike="noStrike" baseline="0" dirty="0">
              <a:latin typeface="VarelaRound-Regular"/>
            </a:endParaRPr>
          </a:p>
          <a:p>
            <a:pPr algn="l"/>
            <a:r>
              <a:rPr lang="en-GB" sz="2400" b="0" i="0" u="none" strike="noStrike" baseline="0" dirty="0">
                <a:latin typeface="VarelaRound-Regular"/>
              </a:rPr>
              <a:t>This is regardless of what form the organisation takes. So, if you have these in place – you are acting as a social enterprise.</a:t>
            </a:r>
          </a:p>
          <a:p>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1905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07160" y="410752"/>
            <a:ext cx="10146426" cy="1200329"/>
          </a:xfrm>
          <a:prstGeom prst="rect">
            <a:avLst/>
          </a:prstGeom>
          <a:noFill/>
        </p:spPr>
        <p:txBody>
          <a:bodyPr wrap="square">
            <a:spAutoFit/>
          </a:bodyPr>
          <a:lstStyle/>
          <a:p>
            <a:r>
              <a:rPr lang="en-GB"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INCOMES AND OUTCOMES OF A SOCIAL ENTERPRISE</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07160" y="1611081"/>
            <a:ext cx="10588248" cy="4909036"/>
          </a:xfrm>
          <a:prstGeom prst="rect">
            <a:avLst/>
          </a:prstGeom>
          <a:noFill/>
        </p:spPr>
        <p:txBody>
          <a:bodyPr wrap="square" rtlCol="0">
            <a:spAutoFit/>
          </a:bodyPr>
          <a:lstStyle/>
          <a:p>
            <a:pPr algn="l">
              <a:spcAft>
                <a:spcPts val="600"/>
              </a:spcAft>
            </a:pPr>
            <a:r>
              <a:rPr lang="en-GB" sz="2400" b="0" i="0" u="none" strike="noStrike" baseline="0" dirty="0">
                <a:latin typeface="VarelaRound-Regular"/>
              </a:rPr>
              <a:t>A social enterprise can do many things:</a:t>
            </a:r>
          </a:p>
          <a:p>
            <a:pPr marL="285750" indent="-285750" algn="l">
              <a:spcAft>
                <a:spcPts val="600"/>
              </a:spcAft>
              <a:buFont typeface="Wingdings" panose="05000000000000000000" pitchFamily="2" charset="2"/>
              <a:buChar char="Ø"/>
            </a:pPr>
            <a:r>
              <a:rPr lang="en-GB" sz="2400" b="0" i="0" u="sng" strike="noStrike" baseline="0" dirty="0">
                <a:latin typeface="VarelaRound-Regular"/>
              </a:rPr>
              <a:t>Selling products</a:t>
            </a:r>
            <a:r>
              <a:rPr lang="en-GB" sz="2400" b="0" i="0" u="none" strike="noStrike" baseline="0" dirty="0">
                <a:latin typeface="VarelaRound-Regular"/>
              </a:rPr>
              <a:t>: This can be everything, including innovative products.</a:t>
            </a:r>
            <a:endParaRPr lang="en-GB" sz="2400" dirty="0">
              <a:latin typeface="VarelaRound-Regular"/>
            </a:endParaRPr>
          </a:p>
          <a:p>
            <a:pPr marL="285750" indent="-285750" algn="l">
              <a:spcAft>
                <a:spcPts val="600"/>
              </a:spcAft>
              <a:buFont typeface="Wingdings" panose="05000000000000000000" pitchFamily="2" charset="2"/>
              <a:buChar char="Ø"/>
            </a:pPr>
            <a:r>
              <a:rPr lang="en-GB" sz="2400" b="0" i="0" u="sng" strike="noStrike" baseline="0" dirty="0">
                <a:latin typeface="VarelaRound-Regular"/>
              </a:rPr>
              <a:t>Selling services</a:t>
            </a:r>
            <a:r>
              <a:rPr lang="en-GB" sz="2400" b="0" i="0" u="none" strike="noStrike" baseline="0" dirty="0">
                <a:latin typeface="VarelaRound-Regular"/>
              </a:rPr>
              <a:t>: Social enterprises can deliver anything from consulting services, recycling, or property management to training, courier services, lawn maintenance, running cafes or restaurants, etc.</a:t>
            </a:r>
          </a:p>
          <a:p>
            <a:pPr marL="285750" indent="-285750" algn="l">
              <a:spcAft>
                <a:spcPts val="600"/>
              </a:spcAft>
              <a:buFont typeface="Wingdings" panose="05000000000000000000" pitchFamily="2" charset="2"/>
              <a:buChar char="Ø"/>
            </a:pPr>
            <a:r>
              <a:rPr lang="en-GB" sz="2400" b="0" i="0" u="sng" strike="noStrike" baseline="0" dirty="0">
                <a:latin typeface="VarelaRound-Regular"/>
              </a:rPr>
              <a:t>Income Generation</a:t>
            </a:r>
            <a:r>
              <a:rPr lang="en-GB" sz="2400" b="0" i="0" u="none" strike="noStrike" baseline="0" dirty="0">
                <a:latin typeface="VarelaRound-Regular"/>
              </a:rPr>
              <a:t>: can generate profits from services and can sell such services to members of the general public, specific companies or government agencies.</a:t>
            </a:r>
          </a:p>
          <a:p>
            <a:pPr marL="285750" indent="-285750" algn="l">
              <a:spcAft>
                <a:spcPts val="600"/>
              </a:spcAft>
              <a:buFont typeface="Wingdings" panose="05000000000000000000" pitchFamily="2" charset="2"/>
              <a:buChar char="Ø"/>
            </a:pPr>
            <a:r>
              <a:rPr lang="en-GB" sz="2400" b="0" i="0" u="sng" strike="noStrike" baseline="0" dirty="0">
                <a:latin typeface="VarelaRound-Regular"/>
              </a:rPr>
              <a:t>Outcomes</a:t>
            </a:r>
            <a:r>
              <a:rPr lang="en-GB" sz="2400" b="0" i="0" u="none" strike="noStrike" baseline="0" dirty="0">
                <a:latin typeface="VarelaRound-Regular"/>
              </a:rPr>
              <a:t>: The range of outcomes that can deliver range from employing people with learning difficulties, providing affordable psychology services to low income families, assist in helping young people find work, having an environmental positive impact, etc. The list is endless</a:t>
            </a:r>
            <a:endParaRPr lang="en-GB" sz="2400" dirty="0">
              <a:solidFill>
                <a:schemeClr val="tx1">
                  <a:lumMod val="85000"/>
                  <a:lumOff val="15000"/>
                </a:schemeClr>
              </a:solidFill>
              <a:latin typeface="Segoe UI" panose="020B0502040204020203" pitchFamily="34" charset="0"/>
              <a:ea typeface="Source Sans Pro" panose="020B0503030403020204" pitchFamily="34" charset="0"/>
              <a:cs typeface="Segoe UI" panose="020B0502040204020203" pitchFamily="34" charset="0"/>
            </a:endParaRPr>
          </a:p>
          <a:p>
            <a:pPr>
              <a:spcAft>
                <a:spcPts val="600"/>
              </a:spcAft>
            </a:pPr>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56687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E9952F82-CA83-4A79-92FF-DDBD2EE7C29E}"/>
              </a:ext>
            </a:extLst>
          </p:cNvPr>
          <p:cNvPicPr>
            <a:picLocks noChangeAspect="1"/>
          </p:cNvPicPr>
          <p:nvPr/>
        </p:nvPicPr>
        <p:blipFill rotWithShape="1">
          <a:blip r:embed="rId2">
            <a:extLst>
              <a:ext uri="{28A0092B-C50C-407E-A947-70E740481C1C}">
                <a14:useLocalDpi xmlns:a14="http://schemas.microsoft.com/office/drawing/2010/main" val="0"/>
              </a:ext>
            </a:extLst>
          </a:blip>
          <a:srcRect t="7846" b="7846"/>
          <a:stretch/>
        </p:blipFill>
        <p:spPr>
          <a:xfrm>
            <a:off x="0" y="-1"/>
            <a:ext cx="12192000" cy="6858001"/>
          </a:xfrm>
          <a:prstGeom prst="rect">
            <a:avLst/>
          </a:prstGeom>
        </p:spPr>
      </p:pic>
      <p:pic>
        <p:nvPicPr>
          <p:cNvPr id="3" name="Graphic 2">
            <a:extLst>
              <a:ext uri="{FF2B5EF4-FFF2-40B4-BE49-F238E27FC236}">
                <a16:creationId xmlns:a16="http://schemas.microsoft.com/office/drawing/2014/main" id="{CA9AC195-5088-4B1B-9644-02C900D2C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458"/>
            <a:ext cx="12192000" cy="6858000"/>
          </a:xfrm>
          <a:prstGeom prst="rect">
            <a:avLst/>
          </a:prstGeom>
        </p:spPr>
      </p:pic>
      <p:sp>
        <p:nvSpPr>
          <p:cNvPr id="6" name="Google Shape;1127;p41">
            <a:extLst>
              <a:ext uri="{FF2B5EF4-FFF2-40B4-BE49-F238E27FC236}">
                <a16:creationId xmlns:a16="http://schemas.microsoft.com/office/drawing/2014/main" id="{95630F56-89A5-4F14-8ED4-BDE3B9E3482A}"/>
              </a:ext>
            </a:extLst>
          </p:cNvPr>
          <p:cNvSpPr txBox="1">
            <a:spLocks noGrp="1"/>
          </p:cNvSpPr>
          <p:nvPr/>
        </p:nvSpPr>
        <p:spPr>
          <a:xfrm>
            <a:off x="123930" y="1671985"/>
            <a:ext cx="6264952" cy="1178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rtl="0">
              <a:spcBef>
                <a:spcPts val="0"/>
              </a:spcBef>
              <a:spcAft>
                <a:spcPts val="0"/>
              </a:spcAft>
              <a:buNone/>
            </a:pPr>
            <a:r>
              <a:rPr lang="en-IE" sz="40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CASE STUDY</a:t>
            </a:r>
          </a:p>
          <a:p>
            <a:pPr marL="0" lvl="0" indent="0" rtl="0">
              <a:spcBef>
                <a:spcPts val="0"/>
              </a:spcBef>
              <a:spcAft>
                <a:spcPts val="0"/>
              </a:spcAft>
              <a:buNone/>
            </a:pPr>
            <a:r>
              <a:rPr lang="en-IE" sz="40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RECREATE</a:t>
            </a:r>
            <a:endParaRPr sz="40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0A55888B-D612-4BB6-957E-02A9F1FD626C}"/>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1" name="Picture 10" descr="Text&#10;&#10;Description automatically generated">
            <a:extLst>
              <a:ext uri="{FF2B5EF4-FFF2-40B4-BE49-F238E27FC236}">
                <a16:creationId xmlns:a16="http://schemas.microsoft.com/office/drawing/2014/main" id="{036FA0BC-C79A-4090-84C6-FD4FA4D97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3" name="Graphic 12">
            <a:extLst>
              <a:ext uri="{FF2B5EF4-FFF2-40B4-BE49-F238E27FC236}">
                <a16:creationId xmlns:a16="http://schemas.microsoft.com/office/drawing/2014/main" id="{B6440255-708D-44BA-A1AC-18D44DA1B9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8" name="TextBox 6">
            <a:extLst>
              <a:ext uri="{FF2B5EF4-FFF2-40B4-BE49-F238E27FC236}">
                <a16:creationId xmlns:a16="http://schemas.microsoft.com/office/drawing/2014/main" id="{EBBD0F7B-CCCD-4AF9-88B4-A5AFAE189B58}"/>
              </a:ext>
            </a:extLst>
          </p:cNvPr>
          <p:cNvSpPr txBox="1"/>
          <p:nvPr/>
        </p:nvSpPr>
        <p:spPr>
          <a:xfrm>
            <a:off x="3422898" y="712094"/>
            <a:ext cx="8150916" cy="5016758"/>
          </a:xfrm>
          <a:prstGeom prst="rect">
            <a:avLst/>
          </a:prstGeom>
          <a:noFill/>
        </p:spPr>
        <p:txBody>
          <a:bodyPr wrap="square" rtlCol="0">
            <a:spAutoFit/>
          </a:bodyPr>
          <a:lstStyle/>
          <a:p>
            <a:pPr algn="just">
              <a:spcAft>
                <a:spcPts val="1200"/>
              </a:spcAft>
            </a:pPr>
            <a:r>
              <a:rPr lang="en-GB" sz="2400" b="1" i="0" u="none" strike="noStrike" baseline="0" dirty="0">
                <a:solidFill>
                  <a:schemeClr val="bg1"/>
                </a:solidFill>
                <a:latin typeface="VarelaRound-Regular"/>
              </a:rPr>
              <a:t>What do Recreate do? </a:t>
            </a:r>
          </a:p>
          <a:p>
            <a:pPr algn="just">
              <a:spcAft>
                <a:spcPts val="1200"/>
              </a:spcAft>
            </a:pPr>
            <a:r>
              <a:rPr lang="en-GB" sz="2400" b="1" i="0" u="none" strike="noStrike" baseline="0" dirty="0">
                <a:solidFill>
                  <a:schemeClr val="bg1"/>
                </a:solidFill>
                <a:latin typeface="VarelaRound-Regular"/>
              </a:rPr>
              <a:t>How is it achieved?</a:t>
            </a:r>
          </a:p>
          <a:p>
            <a:pPr algn="just">
              <a:spcAft>
                <a:spcPts val="1200"/>
              </a:spcAft>
            </a:pPr>
            <a:r>
              <a:rPr lang="en-GB" sz="2400" b="1" i="0" u="none" strike="noStrike" baseline="0" dirty="0">
                <a:solidFill>
                  <a:schemeClr val="bg1"/>
                </a:solidFill>
                <a:latin typeface="VarelaRound-Regular"/>
              </a:rPr>
              <a:t>Which is their vision?</a:t>
            </a:r>
          </a:p>
          <a:p>
            <a:pPr algn="just">
              <a:spcAft>
                <a:spcPts val="1200"/>
              </a:spcAft>
            </a:pPr>
            <a:r>
              <a:rPr lang="en-GB" sz="2400" b="1" dirty="0">
                <a:solidFill>
                  <a:schemeClr val="bg1"/>
                </a:solidFill>
                <a:latin typeface="VarelaRound-Regular"/>
              </a:rPr>
              <a:t>How do they help local businesses to produce less waste?</a:t>
            </a:r>
          </a:p>
          <a:p>
            <a:pPr algn="just">
              <a:spcAft>
                <a:spcPts val="1200"/>
              </a:spcAft>
            </a:pPr>
            <a:r>
              <a:rPr lang="en-GB" sz="2400" b="1" dirty="0">
                <a:solidFill>
                  <a:schemeClr val="bg1"/>
                </a:solidFill>
                <a:latin typeface="VarelaRound-Regular"/>
              </a:rPr>
              <a:t>Who is it for?</a:t>
            </a:r>
            <a:endParaRPr lang="en-GB" sz="2400" b="1" i="0" u="none" strike="noStrike" baseline="0" dirty="0">
              <a:solidFill>
                <a:schemeClr val="bg1"/>
              </a:solidFill>
              <a:latin typeface="VarelaRound-Regular"/>
            </a:endParaRPr>
          </a:p>
          <a:p>
            <a:pPr algn="just">
              <a:spcAft>
                <a:spcPts val="1200"/>
              </a:spcAft>
            </a:pPr>
            <a:r>
              <a:rPr lang="en-GB" sz="2400" b="1" dirty="0">
                <a:solidFill>
                  <a:schemeClr val="bg1"/>
                </a:solidFill>
                <a:latin typeface="VarelaRound-Regular"/>
              </a:rPr>
              <a:t>How many members do they have?</a:t>
            </a:r>
          </a:p>
          <a:p>
            <a:pPr algn="just">
              <a:spcAft>
                <a:spcPts val="1200"/>
              </a:spcAft>
            </a:pPr>
            <a:r>
              <a:rPr lang="en-GB" sz="2400" b="1" i="0" u="none" strike="noStrike" baseline="0" dirty="0">
                <a:solidFill>
                  <a:schemeClr val="bg1"/>
                </a:solidFill>
                <a:latin typeface="VarelaRound-Regular"/>
              </a:rPr>
              <a:t>Which is their business model?</a:t>
            </a:r>
          </a:p>
          <a:p>
            <a:pPr algn="just">
              <a:spcAft>
                <a:spcPts val="1200"/>
              </a:spcAft>
            </a:pPr>
            <a:r>
              <a:rPr lang="en-GB" sz="2400" b="1" i="0" u="none" strike="noStrike" baseline="0" dirty="0">
                <a:solidFill>
                  <a:schemeClr val="bg1"/>
                </a:solidFill>
                <a:latin typeface="VarelaRound-Regular"/>
              </a:rPr>
              <a:t>What other services do they offer?</a:t>
            </a:r>
          </a:p>
          <a:p>
            <a:pPr algn="just">
              <a:spcAft>
                <a:spcPts val="1200"/>
              </a:spcAft>
            </a:pPr>
            <a:r>
              <a:rPr lang="en-GB" sz="2400" b="1" i="0" u="none" strike="noStrike" baseline="0" dirty="0">
                <a:solidFill>
                  <a:schemeClr val="bg1"/>
                </a:solidFill>
                <a:latin typeface="VarelaRound-Regular"/>
              </a:rPr>
              <a:t>How much tones of waste was avoided to be delivered to landfill in 2017?</a:t>
            </a:r>
          </a:p>
        </p:txBody>
      </p:sp>
      <p:sp>
        <p:nvSpPr>
          <p:cNvPr id="12" name="CuadroTexto 11">
            <a:extLst>
              <a:ext uri="{FF2B5EF4-FFF2-40B4-BE49-F238E27FC236}">
                <a16:creationId xmlns:a16="http://schemas.microsoft.com/office/drawing/2014/main" id="{6D7C483E-9370-4452-9783-227527BA0CD3}"/>
              </a:ext>
            </a:extLst>
          </p:cNvPr>
          <p:cNvSpPr txBox="1"/>
          <p:nvPr/>
        </p:nvSpPr>
        <p:spPr>
          <a:xfrm>
            <a:off x="650769" y="3352420"/>
            <a:ext cx="6196818" cy="369332"/>
          </a:xfrm>
          <a:prstGeom prst="rect">
            <a:avLst/>
          </a:prstGeom>
          <a:noFill/>
        </p:spPr>
        <p:txBody>
          <a:bodyPr wrap="square">
            <a:spAutoFit/>
          </a:bodyPr>
          <a:lstStyle/>
          <a:p>
            <a:r>
              <a:rPr lang="en-GB" dirty="0">
                <a:hlinkClick r:id="rId8"/>
              </a:rPr>
              <a:t>https://recreate.ie/</a:t>
            </a:r>
            <a:r>
              <a:rPr lang="en-GB" dirty="0"/>
              <a:t> </a:t>
            </a:r>
          </a:p>
        </p:txBody>
      </p:sp>
    </p:spTree>
    <p:extLst>
      <p:ext uri="{BB962C8B-B14F-4D97-AF65-F5344CB8AC3E}">
        <p14:creationId xmlns:p14="http://schemas.microsoft.com/office/powerpoint/2010/main" val="316784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EXAMPLES OF SOCIAL ENTREPRENEURSHIP</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952983" y="1582945"/>
            <a:ext cx="11239017" cy="4088406"/>
            <a:chOff x="952983" y="2718267"/>
            <a:chExt cx="11239017" cy="4088406"/>
          </a:xfrm>
        </p:grpSpPr>
        <p:sp>
          <p:nvSpPr>
            <p:cNvPr id="10" name="TextBox 9">
              <a:extLst>
                <a:ext uri="{FF2B5EF4-FFF2-40B4-BE49-F238E27FC236}">
                  <a16:creationId xmlns:a16="http://schemas.microsoft.com/office/drawing/2014/main" id="{DA9E6157-5214-4D01-AE76-7510E28CE1F5}"/>
                </a:ext>
              </a:extLst>
            </p:cNvPr>
            <p:cNvSpPr txBox="1"/>
            <p:nvPr/>
          </p:nvSpPr>
          <p:spPr>
            <a:xfrm>
              <a:off x="952983" y="2718267"/>
              <a:ext cx="10588248" cy="1200329"/>
            </a:xfrm>
            <a:prstGeom prst="rect">
              <a:avLst/>
            </a:prstGeom>
            <a:noFill/>
          </p:spPr>
          <p:txBody>
            <a:bodyPr wrap="square" rtlCol="0">
              <a:spAutoFit/>
            </a:bodyPr>
            <a:lstStyle/>
            <a:p>
              <a:r>
                <a:rPr lang="en-GB" sz="2400" b="1" dirty="0">
                  <a:solidFill>
                    <a:srgbClr val="29BA86"/>
                  </a:solidFill>
                  <a:latin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Grameen Bank</a:t>
              </a:r>
              <a:r>
                <a:rPr lang="en-GB" sz="2400" b="1" dirty="0">
                  <a:solidFill>
                    <a:srgbClr val="29BA86"/>
                  </a:solidFill>
                  <a:latin typeface="Segoe UI" panose="020B0502040204020203" pitchFamily="34" charset="0"/>
                  <a:cs typeface="Segoe UI" panose="020B0502040204020203" pitchFamily="34" charset="0"/>
                </a:rPr>
                <a:t> </a:t>
              </a:r>
              <a:r>
                <a:rPr lang="en-GB" sz="2400" dirty="0"/>
                <a:t>– This “bank of the poor” is a special type of creditor that offers micro-loans to impoverished people in developing countries. These small loans give people the means to be self-sufficient, and they’re almost always paid in full.</a:t>
              </a:r>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631CFD5-0458-45AC-B4DC-4AC47DDA59EA}"/>
                </a:ext>
              </a:extLst>
            </p:cNvPr>
            <p:cNvSpPr txBox="1"/>
            <p:nvPr/>
          </p:nvSpPr>
          <p:spPr>
            <a:xfrm>
              <a:off x="952983" y="5237013"/>
              <a:ext cx="10588248" cy="1569660"/>
            </a:xfrm>
            <a:prstGeom prst="rect">
              <a:avLst/>
            </a:prstGeom>
            <a:noFill/>
          </p:spPr>
          <p:txBody>
            <a:bodyPr wrap="square" rtlCol="0">
              <a:spAutoFit/>
            </a:bodyPr>
            <a:lstStyle/>
            <a:p>
              <a:pPr>
                <a:buClr>
                  <a:schemeClr val="dk1"/>
                </a:buClr>
                <a:buSzPts val="1100"/>
              </a:pPr>
              <a:r>
                <a:rPr lang="en-IE" sz="2400" b="1" dirty="0">
                  <a:solidFill>
                    <a:srgbClr val="29BA86"/>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Seventh Generation </a:t>
              </a:r>
              <a:r>
                <a:rPr lang="en-IE" sz="2400" b="0" i="0" dirty="0">
                  <a:solidFill>
                    <a:srgbClr val="4D5156"/>
                  </a:solidFill>
                  <a:effectLst/>
                  <a:latin typeface="Segoe UI" panose="020B0502040204020203" pitchFamily="34" charset="0"/>
                  <a:cs typeface="Segoe UI" panose="020B0502040204020203" pitchFamily="34" charset="0"/>
                </a:rPr>
                <a:t>– </a:t>
              </a:r>
              <a:r>
                <a:rPr lang="en-GB" sz="2400" dirty="0"/>
                <a:t>along with producing cleaning and personal hygiene products that have a reduced harmful effect on the environment, this social entrepreneurship donates 10 percent of their pre-tax revenue to non-profits and other social entrepreneurships.</a:t>
              </a:r>
              <a:r>
                <a:rPr lang="en-IE" sz="2400" b="0" i="0" dirty="0">
                  <a:solidFill>
                    <a:srgbClr val="4D5156"/>
                  </a:solidFill>
                  <a:effectLst/>
                  <a:latin typeface="Segoe UI" panose="020B0502040204020203" pitchFamily="34" charset="0"/>
                  <a:cs typeface="Segoe UI" panose="020B0502040204020203" pitchFamily="34" charset="0"/>
                </a:rPr>
                <a:t> </a:t>
              </a:r>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77C8-7989-4ECD-8A15-470BFF644D20}"/>
                </a:ext>
              </a:extLst>
            </p:cNvPr>
            <p:cNvSpPr txBox="1"/>
            <p:nvPr/>
          </p:nvSpPr>
          <p:spPr>
            <a:xfrm>
              <a:off x="952984" y="3977640"/>
              <a:ext cx="11239016" cy="1200329"/>
            </a:xfrm>
            <a:prstGeom prst="rect">
              <a:avLst/>
            </a:prstGeom>
            <a:noFill/>
          </p:spPr>
          <p:txBody>
            <a:bodyPr wrap="square" rtlCol="0">
              <a:spAutoFit/>
            </a:bodyPr>
            <a:lstStyle/>
            <a:p>
              <a:pPr marL="0" lvl="0" indent="0">
                <a:buClr>
                  <a:schemeClr val="dk1"/>
                </a:buClr>
                <a:buSzPts val="1100"/>
                <a:buNone/>
              </a:pPr>
              <a:r>
                <a:rPr lang="en-IE" sz="2400" b="1" dirty="0">
                  <a:solidFill>
                    <a:srgbClr val="29BA86"/>
                  </a:solidFill>
                  <a:latin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TOMS</a:t>
              </a:r>
              <a:r>
                <a:rPr lang="en-IE" sz="2400" b="0" i="0" dirty="0">
                  <a:solidFill>
                    <a:srgbClr val="4D5156"/>
                  </a:solidFill>
                  <a:effectLst/>
                  <a:latin typeface="Segoe UI" panose="020B0502040204020203" pitchFamily="34" charset="0"/>
                  <a:cs typeface="Segoe UI" panose="020B0502040204020203" pitchFamily="34" charset="0"/>
                </a:rPr>
                <a:t>– </a:t>
              </a:r>
              <a:r>
                <a:rPr lang="en-GB" sz="2400" dirty="0"/>
                <a:t>this stylish footwear company was formed after their founder, Blake Mycoskie, visited Africa and was shocked to find most people couldn’t afford a pair of shoes. For every pair of TOMS sold, the company donates one pair of shoes to people in need.</a:t>
              </a:r>
              <a:endParaRPr lang="en-IE" sz="2400" dirty="0">
                <a:latin typeface="Segoe UI" panose="020B0502040204020203" pitchFamily="34" charset="0"/>
                <a:ea typeface="Source Sans Pro" panose="020B0503030403020204" pitchFamily="34" charset="0"/>
                <a:cs typeface="Segoe UI" panose="020B0502040204020203" pitchFamily="34" charset="0"/>
              </a:endParaRPr>
            </a:p>
          </p:txBody>
        </p:sp>
      </p:grpSp>
    </p:spTree>
    <p:extLst>
      <p:ext uri="{BB962C8B-B14F-4D97-AF65-F5344CB8AC3E}">
        <p14:creationId xmlns:p14="http://schemas.microsoft.com/office/powerpoint/2010/main" val="185234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976"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3728"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4480" y="2409506"/>
            <a:ext cx="2013790" cy="2968271"/>
          </a:xfrm>
          <a:prstGeom prst="rect">
            <a:avLst/>
          </a:prstGeom>
        </p:spPr>
      </p:pic>
      <p:pic>
        <p:nvPicPr>
          <p:cNvPr id="27" name="Graphic 26">
            <a:extLst>
              <a:ext uri="{FF2B5EF4-FFF2-40B4-BE49-F238E27FC236}">
                <a16:creationId xmlns:a16="http://schemas.microsoft.com/office/drawing/2014/main" id="{6F17AA1B-D73B-40AA-953E-F9665EE883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5232" y="2409505"/>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145913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p>
        </p:txBody>
      </p:sp>
      <p:sp>
        <p:nvSpPr>
          <p:cNvPr id="29" name="TextBox 28">
            <a:extLst>
              <a:ext uri="{FF2B5EF4-FFF2-40B4-BE49-F238E27FC236}">
                <a16:creationId xmlns:a16="http://schemas.microsoft.com/office/drawing/2014/main" id="{295B5783-3E87-49EA-90BD-4302731872E4}"/>
              </a:ext>
            </a:extLst>
          </p:cNvPr>
          <p:cNvSpPr txBox="1"/>
          <p:nvPr/>
        </p:nvSpPr>
        <p:spPr>
          <a:xfrm>
            <a:off x="3989883"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p>
        </p:txBody>
      </p:sp>
      <p:sp>
        <p:nvSpPr>
          <p:cNvPr id="30" name="TextBox 29">
            <a:extLst>
              <a:ext uri="{FF2B5EF4-FFF2-40B4-BE49-F238E27FC236}">
                <a16:creationId xmlns:a16="http://schemas.microsoft.com/office/drawing/2014/main" id="{C48D579B-7518-430E-9AA0-655A44BD4FE1}"/>
              </a:ext>
            </a:extLst>
          </p:cNvPr>
          <p:cNvSpPr txBox="1"/>
          <p:nvPr/>
        </p:nvSpPr>
        <p:spPr>
          <a:xfrm>
            <a:off x="6520636"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1" name="TextBox 30">
            <a:extLst>
              <a:ext uri="{FF2B5EF4-FFF2-40B4-BE49-F238E27FC236}">
                <a16:creationId xmlns:a16="http://schemas.microsoft.com/office/drawing/2014/main" id="{F65D8BF8-8D1F-45B8-8EE3-2B5A48719C1E}"/>
              </a:ext>
            </a:extLst>
          </p:cNvPr>
          <p:cNvSpPr txBox="1"/>
          <p:nvPr/>
        </p:nvSpPr>
        <p:spPr>
          <a:xfrm>
            <a:off x="9051388"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IDENTIFY</a:t>
            </a:r>
          </a:p>
        </p:txBody>
      </p:sp>
      <p:sp>
        <p:nvSpPr>
          <p:cNvPr id="32" name="TextBox 31">
            <a:extLst>
              <a:ext uri="{FF2B5EF4-FFF2-40B4-BE49-F238E27FC236}">
                <a16:creationId xmlns:a16="http://schemas.microsoft.com/office/drawing/2014/main"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Know the concept of entrepreneurship</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3989883"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Know the competences of an entrepreneur</a:t>
            </a:r>
          </a:p>
        </p:txBody>
      </p:sp>
      <p:sp>
        <p:nvSpPr>
          <p:cNvPr id="37" name="TextBox 36">
            <a:extLst>
              <a:ext uri="{FF2B5EF4-FFF2-40B4-BE49-F238E27FC236}">
                <a16:creationId xmlns:a16="http://schemas.microsoft.com/office/drawing/2014/main" id="{7E396FDC-43D1-46F9-B39C-DB4C6459C74F}"/>
              </a:ext>
            </a:extLst>
          </p:cNvPr>
          <p:cNvSpPr txBox="1"/>
          <p:nvPr/>
        </p:nvSpPr>
        <p:spPr>
          <a:xfrm>
            <a:off x="9051388" y="4353982"/>
            <a:ext cx="1681480" cy="738664"/>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Identify the  vision and mission of a social </a:t>
            </a:r>
            <a:r>
              <a:rPr lang="en-GB"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entreprise</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1 OBJECTIVES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
        <p:nvSpPr>
          <p:cNvPr id="17" name="TextBox 33">
            <a:extLst>
              <a:ext uri="{FF2B5EF4-FFF2-40B4-BE49-F238E27FC236}">
                <a16:creationId xmlns:a16="http://schemas.microsoft.com/office/drawing/2014/main" id="{9DC1CE38-84CB-F664-D220-E641E5F0B527}"/>
              </a:ext>
            </a:extLst>
          </p:cNvPr>
          <p:cNvSpPr txBox="1"/>
          <p:nvPr/>
        </p:nvSpPr>
        <p:spPr>
          <a:xfrm>
            <a:off x="6520635"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added value of social enterprises</a:t>
            </a:r>
          </a:p>
        </p:txBody>
      </p:sp>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1217490" y="840526"/>
            <a:ext cx="10054327" cy="52238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1780674" y="887507"/>
            <a:ext cx="7014257" cy="646331"/>
          </a:xfrm>
          <a:prstGeom prst="rect">
            <a:avLst/>
          </a:prstGeom>
          <a:noFill/>
        </p:spPr>
        <p:txBody>
          <a:bodyPr wrap="square">
            <a:spAutoFit/>
          </a:bodyPr>
          <a:lstStyle/>
          <a:p>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Background</a:t>
            </a:r>
            <a:endParaRPr lang="en-IE" sz="36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1524000" y="1517150"/>
            <a:ext cx="9540980" cy="4632037"/>
          </a:xfrm>
          <a:prstGeom prst="rect">
            <a:avLst/>
          </a:prstGeom>
          <a:noFill/>
        </p:spPr>
        <p:txBody>
          <a:bodyPr wrap="square" rtlCol="0">
            <a:spAutoFit/>
          </a:bodyPr>
          <a:lstStyle/>
          <a:p>
            <a:pPr marL="0" lvl="0" indent="0" algn="just">
              <a:buClr>
                <a:schemeClr val="dk1"/>
              </a:buClr>
              <a:buSzPts val="1100"/>
              <a:buNone/>
            </a:pPr>
            <a:r>
              <a:rPr lang="en-GB" sz="2000" dirty="0">
                <a:latin typeface="Segoe UI" panose="020B0502040204020203" pitchFamily="34" charset="0"/>
                <a:ea typeface="Source Sans Pro" panose="020B0503030403020204" pitchFamily="34" charset="0"/>
                <a:cs typeface="Segoe UI" panose="020B0502040204020203" pitchFamily="34" charset="0"/>
              </a:rPr>
              <a:t>The European Commission's Entrepreneurship Action Plan 2020 (2013) highlights the need to train people in entrepreneurial skills in order to promote business growth and start-ups. </a:t>
            </a:r>
          </a:p>
          <a:p>
            <a:pPr marL="0" lvl="0" indent="0" algn="just">
              <a:spcAft>
                <a:spcPts val="600"/>
              </a:spcAft>
              <a:buClr>
                <a:schemeClr val="dk1"/>
              </a:buClr>
              <a:buSzPts val="1100"/>
              <a:buNone/>
            </a:pPr>
            <a:r>
              <a:rPr lang="en-GB" sz="2000" dirty="0">
                <a:latin typeface="Segoe UI" panose="020B0502040204020203" pitchFamily="34" charset="0"/>
                <a:ea typeface="Source Sans Pro" panose="020B0503030403020204" pitchFamily="34" charset="0"/>
                <a:cs typeface="Segoe UI" panose="020B0502040204020203" pitchFamily="34" charset="0"/>
              </a:rPr>
              <a:t>In the current context of global crisis and climate change, it is becoming increasingly important to consider the social and environmental aspects of entrepreneurship. </a:t>
            </a:r>
          </a:p>
          <a:p>
            <a:pPr marL="0" lvl="0" indent="0" algn="just">
              <a:spcAft>
                <a:spcPts val="600"/>
              </a:spcAft>
              <a:buClr>
                <a:schemeClr val="dk1"/>
              </a:buClr>
              <a:buSzPts val="1100"/>
              <a:buNone/>
            </a:pPr>
            <a:r>
              <a:rPr lang="en-GB" sz="2000" dirty="0">
                <a:latin typeface="Segoe UI" panose="020B0502040204020203" pitchFamily="34" charset="0"/>
                <a:ea typeface="Source Sans Pro" panose="020B0503030403020204" pitchFamily="34" charset="0"/>
                <a:cs typeface="Segoe UI" panose="020B0502040204020203" pitchFamily="34" charset="0"/>
              </a:rPr>
              <a:t>New entrepreneurs can contribute with their companies to society's growing demand, which is an added value for social enterprises that reinvest part of their profits in projects to improve our society and reduce environmental impacts. Through these actions, companies can build customer loyalty, which is increasingly interested in participating in a more social economy.</a:t>
            </a:r>
          </a:p>
          <a:p>
            <a:pPr marL="0" lvl="0" indent="0" algn="just">
              <a:spcAft>
                <a:spcPts val="600"/>
              </a:spcAft>
              <a:buClr>
                <a:schemeClr val="dk1"/>
              </a:buClr>
              <a:buSzPts val="1100"/>
              <a:buNone/>
            </a:pPr>
            <a:r>
              <a:rPr lang="en-GB" sz="2000" dirty="0">
                <a:latin typeface="Segoe UI" panose="020B0502040204020203" pitchFamily="34" charset="0"/>
                <a:ea typeface="Source Sans Pro" panose="020B0503030403020204" pitchFamily="34" charset="0"/>
                <a:cs typeface="Segoe UI" panose="020B0502040204020203" pitchFamily="34" charset="0"/>
              </a:rPr>
              <a:t>For these reasons, we emphasize the social entrepreneurship as the best way for young people to collaborate with others and undertake a business. </a:t>
            </a:r>
          </a:p>
          <a:p>
            <a:pPr marL="0" lvl="0" indent="0" algn="just">
              <a:buClr>
                <a:schemeClr val="dk1"/>
              </a:buClr>
              <a:buSzPts val="1100"/>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3017850" y="649593"/>
            <a:ext cx="5739338" cy="525934"/>
          </a:xfrm>
        </p:spPr>
        <p:txBody>
          <a:bodyPr>
            <a:noAutofit/>
          </a:bodyPr>
          <a:lstStyle/>
          <a:p>
            <a:pPr algn="ctr"/>
            <a: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SOME DEFINITIONS</a:t>
            </a:r>
          </a:p>
        </p:txBody>
      </p:sp>
      <p:sp>
        <p:nvSpPr>
          <p:cNvPr id="22" name="Title 1">
            <a:extLst>
              <a:ext uri="{FF2B5EF4-FFF2-40B4-BE49-F238E27FC236}">
                <a16:creationId xmlns:a16="http://schemas.microsoft.com/office/drawing/2014/main" id="{EA4FE2BD-2399-4BE4-9903-3228F462BB2F}"/>
              </a:ext>
            </a:extLst>
          </p:cNvPr>
          <p:cNvSpPr txBox="1">
            <a:spLocks/>
          </p:cNvSpPr>
          <p:nvPr/>
        </p:nvSpPr>
        <p:spPr>
          <a:xfrm>
            <a:off x="1340625" y="3841018"/>
            <a:ext cx="2851547"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ENTREPRENEURSHIP?</a:t>
            </a: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40584" y="3840223"/>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LEADERSHIP?</a:t>
            </a:r>
          </a:p>
        </p:txBody>
      </p:sp>
      <p:sp>
        <p:nvSpPr>
          <p:cNvPr id="28" name="Title 1">
            <a:extLst>
              <a:ext uri="{FF2B5EF4-FFF2-40B4-BE49-F238E27FC236}">
                <a16:creationId xmlns:a16="http://schemas.microsoft.com/office/drawing/2014/main" id="{1259BC79-B3BA-4C8B-9DDA-0D317DD0DB41}"/>
              </a:ext>
            </a:extLst>
          </p:cNvPr>
          <p:cNvSpPr txBox="1">
            <a:spLocks/>
          </p:cNvSpPr>
          <p:nvPr/>
        </p:nvSpPr>
        <p:spPr>
          <a:xfrm>
            <a:off x="7969053" y="3840223"/>
            <a:ext cx="2693868"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ENTREPRENEURIAL LEADERSHIP ?</a:t>
            </a: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7" name="Picture 36" descr="Text&#10;&#10;Description automatically generated">
            <a:extLst>
              <a:ext uri="{FF2B5EF4-FFF2-40B4-BE49-F238E27FC236}">
                <a16:creationId xmlns:a16="http://schemas.microsoft.com/office/drawing/2014/main" id="{46A441E1-54E8-48FC-9EE6-86A662D4E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10" name="Grupo 9">
            <a:extLst>
              <a:ext uri="{FF2B5EF4-FFF2-40B4-BE49-F238E27FC236}">
                <a16:creationId xmlns:a16="http://schemas.microsoft.com/office/drawing/2014/main" id="{2EA71B00-59D0-4489-9AE3-00E828A98A29}"/>
              </a:ext>
            </a:extLst>
          </p:cNvPr>
          <p:cNvGrpSpPr/>
          <p:nvPr/>
        </p:nvGrpSpPr>
        <p:grpSpPr>
          <a:xfrm>
            <a:off x="1915441" y="1609314"/>
            <a:ext cx="8137879" cy="2093049"/>
            <a:chOff x="1915441" y="1932871"/>
            <a:chExt cx="8137879" cy="2093049"/>
          </a:xfrm>
        </p:grpSpPr>
        <p:pic>
          <p:nvPicPr>
            <p:cNvPr id="16" name="Graphic 15">
              <a:extLst>
                <a:ext uri="{FF2B5EF4-FFF2-40B4-BE49-F238E27FC236}">
                  <a16:creationId xmlns:a16="http://schemas.microsoft.com/office/drawing/2014/main" id="{5C7E046C-CB75-46E2-B38E-C74A35CCD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5441" y="1942613"/>
              <a:ext cx="1543367" cy="2083307"/>
            </a:xfrm>
            <a:prstGeom prst="rect">
              <a:avLst/>
            </a:prstGeom>
          </p:spPr>
        </p:pic>
        <p:pic>
          <p:nvPicPr>
            <p:cNvPr id="21" name="Graphic 20">
              <a:extLst>
                <a:ext uri="{FF2B5EF4-FFF2-40B4-BE49-F238E27FC236}">
                  <a16:creationId xmlns:a16="http://schemas.microsoft.com/office/drawing/2014/main" id="{24E72EF5-D6A3-4F6F-BB0B-FF91B2CD8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5837" y="1932871"/>
              <a:ext cx="1543367" cy="2083307"/>
            </a:xfrm>
            <a:prstGeom prst="rect">
              <a:avLst/>
            </a:prstGeom>
          </p:spPr>
        </p:pic>
        <p:pic>
          <p:nvPicPr>
            <p:cNvPr id="27" name="Graphic 26">
              <a:extLst>
                <a:ext uri="{FF2B5EF4-FFF2-40B4-BE49-F238E27FC236}">
                  <a16:creationId xmlns:a16="http://schemas.microsoft.com/office/drawing/2014/main" id="{50737516-B30C-419A-AEA8-4B6A5F9E7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9953" y="1932871"/>
              <a:ext cx="1543367" cy="2083307"/>
            </a:xfrm>
            <a:prstGeom prst="rect">
              <a:avLst/>
            </a:prstGeom>
          </p:spPr>
        </p:pic>
        <p:pic>
          <p:nvPicPr>
            <p:cNvPr id="3" name="Graphic 2">
              <a:extLst>
                <a:ext uri="{FF2B5EF4-FFF2-40B4-BE49-F238E27FC236}">
                  <a16:creationId xmlns:a16="http://schemas.microsoft.com/office/drawing/2014/main" id="{D3F025C4-E5C7-4B1B-BFEF-8D126B1A8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6994" y="2600936"/>
              <a:ext cx="781050" cy="781050"/>
            </a:xfrm>
            <a:prstGeom prst="rect">
              <a:avLst/>
            </a:prstGeom>
          </p:spPr>
        </p:pic>
        <p:pic>
          <p:nvPicPr>
            <p:cNvPr id="7" name="Graphic 6">
              <a:extLst>
                <a:ext uri="{FF2B5EF4-FFF2-40B4-BE49-F238E27FC236}">
                  <a16:creationId xmlns:a16="http://schemas.microsoft.com/office/drawing/2014/main" id="{2C283298-271B-4D1E-8E73-2706C0641C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3620" y="2600936"/>
              <a:ext cx="781050" cy="781050"/>
            </a:xfrm>
            <a:prstGeom prst="rect">
              <a:avLst/>
            </a:prstGeom>
          </p:spPr>
        </p:pic>
        <p:pic>
          <p:nvPicPr>
            <p:cNvPr id="9" name="Graphic 8">
              <a:extLst>
                <a:ext uri="{FF2B5EF4-FFF2-40B4-BE49-F238E27FC236}">
                  <a16:creationId xmlns:a16="http://schemas.microsoft.com/office/drawing/2014/main" id="{323CD6FB-AF8F-477C-8616-B1B35244BC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91110" y="2600936"/>
              <a:ext cx="781050" cy="781050"/>
            </a:xfrm>
            <a:prstGeom prst="rect">
              <a:avLst/>
            </a:prstGeom>
          </p:spPr>
        </p:pic>
      </p:grpSp>
      <p:pic>
        <p:nvPicPr>
          <p:cNvPr id="12" name="Graphic 11">
            <a:extLst>
              <a:ext uri="{FF2B5EF4-FFF2-40B4-BE49-F238E27FC236}">
                <a16:creationId xmlns:a16="http://schemas.microsoft.com/office/drawing/2014/main" id="{913E9025-60F1-44B9-A548-610A4CBE1C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03564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3017850" y="649593"/>
            <a:ext cx="5739338" cy="525934"/>
          </a:xfrm>
        </p:spPr>
        <p:txBody>
          <a:bodyPr>
            <a:noAutofit/>
          </a:bodyPr>
          <a:lstStyle/>
          <a:p>
            <a:pPr algn="ctr"/>
            <a: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SOME DEFINITIONS</a:t>
            </a:r>
          </a:p>
        </p:txBody>
      </p:sp>
      <p:sp>
        <p:nvSpPr>
          <p:cNvPr id="22" name="Title 1">
            <a:extLst>
              <a:ext uri="{FF2B5EF4-FFF2-40B4-BE49-F238E27FC236}">
                <a16:creationId xmlns:a16="http://schemas.microsoft.com/office/drawing/2014/main" id="{EA4FE2BD-2399-4BE4-9903-3228F462BB2F}"/>
              </a:ext>
            </a:extLst>
          </p:cNvPr>
          <p:cNvSpPr txBox="1">
            <a:spLocks/>
          </p:cNvSpPr>
          <p:nvPr/>
        </p:nvSpPr>
        <p:spPr>
          <a:xfrm>
            <a:off x="1340625" y="3841018"/>
            <a:ext cx="268703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ENTREPRENEURSHIP</a:t>
            </a: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40584" y="3840223"/>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LEADERSHIP</a:t>
            </a:r>
          </a:p>
        </p:txBody>
      </p:sp>
      <p:sp>
        <p:nvSpPr>
          <p:cNvPr id="26" name="TextBox 25">
            <a:extLst>
              <a:ext uri="{FF2B5EF4-FFF2-40B4-BE49-F238E27FC236}">
                <a16:creationId xmlns:a16="http://schemas.microsoft.com/office/drawing/2014/main" id="{97D60FE2-6105-4CC1-A4BC-7DDD660B17D6}"/>
              </a:ext>
            </a:extLst>
          </p:cNvPr>
          <p:cNvSpPr txBox="1"/>
          <p:nvPr/>
        </p:nvSpPr>
        <p:spPr>
          <a:xfrm>
            <a:off x="1265092" y="4352480"/>
            <a:ext cx="2762572" cy="1815882"/>
          </a:xfrm>
          <a:prstGeom prst="rect">
            <a:avLst/>
          </a:prstGeom>
          <a:noFill/>
        </p:spPr>
        <p:txBody>
          <a:bodyPr wrap="square" rtlCol="0">
            <a:spAutoFit/>
          </a:bodyPr>
          <a:lstStyle/>
          <a:p>
            <a:pPr algn="ct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Capacity to act upon opportunities and ideas, and transform them into value for others. The value that is created can be financial, cultural or social” (European Union, 2018)</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8" name="Title 1">
            <a:extLst>
              <a:ext uri="{FF2B5EF4-FFF2-40B4-BE49-F238E27FC236}">
                <a16:creationId xmlns:a16="http://schemas.microsoft.com/office/drawing/2014/main" id="{1259BC79-B3BA-4C8B-9DDA-0D317DD0DB41}"/>
              </a:ext>
            </a:extLst>
          </p:cNvPr>
          <p:cNvSpPr txBox="1">
            <a:spLocks/>
          </p:cNvSpPr>
          <p:nvPr/>
        </p:nvSpPr>
        <p:spPr>
          <a:xfrm>
            <a:off x="7969053" y="3840223"/>
            <a:ext cx="2693868"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ENTREPRENEURIAL LEADERSHIP ?</a:t>
            </a:r>
          </a:p>
        </p:txBody>
      </p:sp>
      <p:sp>
        <p:nvSpPr>
          <p:cNvPr id="29" name="TextBox 28">
            <a:extLst>
              <a:ext uri="{FF2B5EF4-FFF2-40B4-BE49-F238E27FC236}">
                <a16:creationId xmlns:a16="http://schemas.microsoft.com/office/drawing/2014/main" id="{0240CBE6-FD40-48C0-8CE1-3DEE02D46794}"/>
              </a:ext>
            </a:extLst>
          </p:cNvPr>
          <p:cNvSpPr txBox="1"/>
          <p:nvPr/>
        </p:nvSpPr>
        <p:spPr>
          <a:xfrm>
            <a:off x="4506232" y="4352480"/>
            <a:ext cx="2762572" cy="1569660"/>
          </a:xfrm>
          <a:prstGeom prst="rect">
            <a:avLst/>
          </a:prstGeom>
          <a:noFill/>
        </p:spPr>
        <p:txBody>
          <a:bodyPr wrap="square" rtlCol="0">
            <a:spAutoFit/>
          </a:bodyPr>
          <a:lstStyle/>
          <a:p>
            <a:pPr algn="ct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Strategic vision coupled with the ability to influence and motivate others through the systems, processes and culture of an organisation (</a:t>
            </a:r>
            <a:r>
              <a:rPr lang="en-GB"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rPr>
              <a:t>Roomi</a:t>
            </a: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 and Harrison, 2011)</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7" name="Picture 36" descr="Text&#10;&#10;Description automatically generated">
            <a:extLst>
              <a:ext uri="{FF2B5EF4-FFF2-40B4-BE49-F238E27FC236}">
                <a16:creationId xmlns:a16="http://schemas.microsoft.com/office/drawing/2014/main" id="{46A441E1-54E8-48FC-9EE6-86A662D4E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10" name="Grupo 9">
            <a:extLst>
              <a:ext uri="{FF2B5EF4-FFF2-40B4-BE49-F238E27FC236}">
                <a16:creationId xmlns:a16="http://schemas.microsoft.com/office/drawing/2014/main" id="{2EA71B00-59D0-4489-9AE3-00E828A98A29}"/>
              </a:ext>
            </a:extLst>
          </p:cNvPr>
          <p:cNvGrpSpPr/>
          <p:nvPr/>
        </p:nvGrpSpPr>
        <p:grpSpPr>
          <a:xfrm>
            <a:off x="1915441" y="1609314"/>
            <a:ext cx="8137879" cy="2093049"/>
            <a:chOff x="1915441" y="1932871"/>
            <a:chExt cx="8137879" cy="2093049"/>
          </a:xfrm>
        </p:grpSpPr>
        <p:pic>
          <p:nvPicPr>
            <p:cNvPr id="16" name="Graphic 15">
              <a:extLst>
                <a:ext uri="{FF2B5EF4-FFF2-40B4-BE49-F238E27FC236}">
                  <a16:creationId xmlns:a16="http://schemas.microsoft.com/office/drawing/2014/main" id="{5C7E046C-CB75-46E2-B38E-C74A35CCD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5441" y="1942613"/>
              <a:ext cx="1543367" cy="2083307"/>
            </a:xfrm>
            <a:prstGeom prst="rect">
              <a:avLst/>
            </a:prstGeom>
          </p:spPr>
        </p:pic>
        <p:pic>
          <p:nvPicPr>
            <p:cNvPr id="21" name="Graphic 20">
              <a:extLst>
                <a:ext uri="{FF2B5EF4-FFF2-40B4-BE49-F238E27FC236}">
                  <a16:creationId xmlns:a16="http://schemas.microsoft.com/office/drawing/2014/main" id="{24E72EF5-D6A3-4F6F-BB0B-FF91B2CD8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5837" y="1932871"/>
              <a:ext cx="1543367" cy="2083307"/>
            </a:xfrm>
            <a:prstGeom prst="rect">
              <a:avLst/>
            </a:prstGeom>
          </p:spPr>
        </p:pic>
        <p:pic>
          <p:nvPicPr>
            <p:cNvPr id="27" name="Graphic 26">
              <a:extLst>
                <a:ext uri="{FF2B5EF4-FFF2-40B4-BE49-F238E27FC236}">
                  <a16:creationId xmlns:a16="http://schemas.microsoft.com/office/drawing/2014/main" id="{50737516-B30C-419A-AEA8-4B6A5F9E7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9953" y="1932871"/>
              <a:ext cx="1543367" cy="2083307"/>
            </a:xfrm>
            <a:prstGeom prst="rect">
              <a:avLst/>
            </a:prstGeom>
          </p:spPr>
        </p:pic>
        <p:pic>
          <p:nvPicPr>
            <p:cNvPr id="3" name="Graphic 2">
              <a:extLst>
                <a:ext uri="{FF2B5EF4-FFF2-40B4-BE49-F238E27FC236}">
                  <a16:creationId xmlns:a16="http://schemas.microsoft.com/office/drawing/2014/main" id="{D3F025C4-E5C7-4B1B-BFEF-8D126B1A8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6994" y="2600936"/>
              <a:ext cx="781050" cy="781050"/>
            </a:xfrm>
            <a:prstGeom prst="rect">
              <a:avLst/>
            </a:prstGeom>
          </p:spPr>
        </p:pic>
        <p:pic>
          <p:nvPicPr>
            <p:cNvPr id="7" name="Graphic 6">
              <a:extLst>
                <a:ext uri="{FF2B5EF4-FFF2-40B4-BE49-F238E27FC236}">
                  <a16:creationId xmlns:a16="http://schemas.microsoft.com/office/drawing/2014/main" id="{2C283298-271B-4D1E-8E73-2706C0641C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3620" y="2600936"/>
              <a:ext cx="781050" cy="781050"/>
            </a:xfrm>
            <a:prstGeom prst="rect">
              <a:avLst/>
            </a:prstGeom>
          </p:spPr>
        </p:pic>
        <p:pic>
          <p:nvPicPr>
            <p:cNvPr id="9" name="Graphic 8">
              <a:extLst>
                <a:ext uri="{FF2B5EF4-FFF2-40B4-BE49-F238E27FC236}">
                  <a16:creationId xmlns:a16="http://schemas.microsoft.com/office/drawing/2014/main" id="{323CD6FB-AF8F-477C-8616-B1B35244BC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91110" y="2600936"/>
              <a:ext cx="781050" cy="781050"/>
            </a:xfrm>
            <a:prstGeom prst="rect">
              <a:avLst/>
            </a:prstGeom>
          </p:spPr>
        </p:pic>
      </p:grpSp>
      <p:pic>
        <p:nvPicPr>
          <p:cNvPr id="12" name="Graphic 11">
            <a:extLst>
              <a:ext uri="{FF2B5EF4-FFF2-40B4-BE49-F238E27FC236}">
                <a16:creationId xmlns:a16="http://schemas.microsoft.com/office/drawing/2014/main" id="{913E9025-60F1-44B9-A548-610A4CBE1C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18823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3017850" y="649593"/>
            <a:ext cx="5739338" cy="525934"/>
          </a:xfrm>
        </p:spPr>
        <p:txBody>
          <a:bodyPr>
            <a:noAutofit/>
          </a:bodyPr>
          <a:lstStyle/>
          <a:p>
            <a:pPr algn="ctr"/>
            <a: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SOME DEFINITIONS</a:t>
            </a:r>
          </a:p>
        </p:txBody>
      </p:sp>
      <p:sp>
        <p:nvSpPr>
          <p:cNvPr id="22" name="Title 1">
            <a:extLst>
              <a:ext uri="{FF2B5EF4-FFF2-40B4-BE49-F238E27FC236}">
                <a16:creationId xmlns:a16="http://schemas.microsoft.com/office/drawing/2014/main" id="{EA4FE2BD-2399-4BE4-9903-3228F462BB2F}"/>
              </a:ext>
            </a:extLst>
          </p:cNvPr>
          <p:cNvSpPr txBox="1">
            <a:spLocks/>
          </p:cNvSpPr>
          <p:nvPr/>
        </p:nvSpPr>
        <p:spPr>
          <a:xfrm>
            <a:off x="1340625" y="3841018"/>
            <a:ext cx="268703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ENTREPRENEURSHIP</a:t>
            </a: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40584" y="3840223"/>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LEADERSHIP</a:t>
            </a:r>
          </a:p>
        </p:txBody>
      </p:sp>
      <p:sp>
        <p:nvSpPr>
          <p:cNvPr id="26" name="TextBox 25">
            <a:extLst>
              <a:ext uri="{FF2B5EF4-FFF2-40B4-BE49-F238E27FC236}">
                <a16:creationId xmlns:a16="http://schemas.microsoft.com/office/drawing/2014/main" id="{97D60FE2-6105-4CC1-A4BC-7DDD660B17D6}"/>
              </a:ext>
            </a:extLst>
          </p:cNvPr>
          <p:cNvSpPr txBox="1"/>
          <p:nvPr/>
        </p:nvSpPr>
        <p:spPr>
          <a:xfrm>
            <a:off x="1265092" y="4352480"/>
            <a:ext cx="2762572" cy="1815882"/>
          </a:xfrm>
          <a:prstGeom prst="rect">
            <a:avLst/>
          </a:prstGeom>
          <a:noFill/>
        </p:spPr>
        <p:txBody>
          <a:bodyPr wrap="square" rtlCol="0">
            <a:spAutoFit/>
          </a:bodyPr>
          <a:lstStyle/>
          <a:p>
            <a:pPr algn="ct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Capacity to act upon opportunities and ideas, and transform them into value for others. The value that is created can be financial, cultural or social” (European Union, 2018)</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8" name="Title 1">
            <a:extLst>
              <a:ext uri="{FF2B5EF4-FFF2-40B4-BE49-F238E27FC236}">
                <a16:creationId xmlns:a16="http://schemas.microsoft.com/office/drawing/2014/main" id="{1259BC79-B3BA-4C8B-9DDA-0D317DD0DB41}"/>
              </a:ext>
            </a:extLst>
          </p:cNvPr>
          <p:cNvSpPr txBox="1">
            <a:spLocks/>
          </p:cNvSpPr>
          <p:nvPr/>
        </p:nvSpPr>
        <p:spPr>
          <a:xfrm>
            <a:off x="7969053" y="3840223"/>
            <a:ext cx="2693868"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ENTREPRENEURIAL LEADERSHIP </a:t>
            </a:r>
          </a:p>
        </p:txBody>
      </p:sp>
      <p:sp>
        <p:nvSpPr>
          <p:cNvPr id="29" name="TextBox 28">
            <a:extLst>
              <a:ext uri="{FF2B5EF4-FFF2-40B4-BE49-F238E27FC236}">
                <a16:creationId xmlns:a16="http://schemas.microsoft.com/office/drawing/2014/main" id="{0240CBE6-FD40-48C0-8CE1-3DEE02D46794}"/>
              </a:ext>
            </a:extLst>
          </p:cNvPr>
          <p:cNvSpPr txBox="1"/>
          <p:nvPr/>
        </p:nvSpPr>
        <p:spPr>
          <a:xfrm>
            <a:off x="4506232" y="4352480"/>
            <a:ext cx="2762572" cy="1569660"/>
          </a:xfrm>
          <a:prstGeom prst="rect">
            <a:avLst/>
          </a:prstGeom>
          <a:noFill/>
        </p:spPr>
        <p:txBody>
          <a:bodyPr wrap="square" rtlCol="0">
            <a:spAutoFit/>
          </a:bodyPr>
          <a:lstStyle/>
          <a:p>
            <a:pPr algn="ct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Strategic vision coupled with the ability to influence and motivate others through the systems, processes and culture of an organisation (</a:t>
            </a:r>
            <a:r>
              <a:rPr lang="en-GB" sz="1600" dirty="0" err="1">
                <a:solidFill>
                  <a:srgbClr val="04B9D9"/>
                </a:solidFill>
                <a:latin typeface="Segoe UI" panose="020B0502040204020203" pitchFamily="34" charset="0"/>
                <a:ea typeface="Source Sans Pro" panose="020B0503030403020204" pitchFamily="34" charset="0"/>
                <a:cs typeface="Segoe UI" panose="020B0502040204020203" pitchFamily="34" charset="0"/>
              </a:rPr>
              <a:t>Roomi</a:t>
            </a: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 and Harrison, 2011)</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0" name="TextBox 29">
            <a:extLst>
              <a:ext uri="{FF2B5EF4-FFF2-40B4-BE49-F238E27FC236}">
                <a16:creationId xmlns:a16="http://schemas.microsoft.com/office/drawing/2014/main" id="{7379A38F-8383-4B98-8628-C6E05438ECC4}"/>
              </a:ext>
            </a:extLst>
          </p:cNvPr>
          <p:cNvSpPr txBox="1"/>
          <p:nvPr/>
        </p:nvSpPr>
        <p:spPr>
          <a:xfrm>
            <a:off x="7969053" y="4352480"/>
            <a:ext cx="2762572" cy="1815882"/>
          </a:xfrm>
          <a:prstGeom prst="rect">
            <a:avLst/>
          </a:prstGeom>
          <a:noFill/>
        </p:spPr>
        <p:txBody>
          <a:bodyPr wrap="square" rtlCol="0">
            <a:spAutoFit/>
          </a:bodyPr>
          <a:lstStyle/>
          <a:p>
            <a:pPr algn="ctr"/>
            <a:r>
              <a:rPr lang="en-GB"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Fusion of these two elements: having and communicating the vision to engage teams to identify, develop and seize opportunities for competitive advantage</a:t>
            </a:r>
            <a:endParaRPr lang="en-IE" sz="16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7" name="Picture 36" descr="Text&#10;&#10;Description automatically generated">
            <a:extLst>
              <a:ext uri="{FF2B5EF4-FFF2-40B4-BE49-F238E27FC236}">
                <a16:creationId xmlns:a16="http://schemas.microsoft.com/office/drawing/2014/main" id="{46A441E1-54E8-48FC-9EE6-86A662D4E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10" name="Grupo 9">
            <a:extLst>
              <a:ext uri="{FF2B5EF4-FFF2-40B4-BE49-F238E27FC236}">
                <a16:creationId xmlns:a16="http://schemas.microsoft.com/office/drawing/2014/main" id="{2EA71B00-59D0-4489-9AE3-00E828A98A29}"/>
              </a:ext>
            </a:extLst>
          </p:cNvPr>
          <p:cNvGrpSpPr/>
          <p:nvPr/>
        </p:nvGrpSpPr>
        <p:grpSpPr>
          <a:xfrm>
            <a:off x="1915441" y="1609314"/>
            <a:ext cx="8137879" cy="2093049"/>
            <a:chOff x="1915441" y="1932871"/>
            <a:chExt cx="8137879" cy="2093049"/>
          </a:xfrm>
        </p:grpSpPr>
        <p:pic>
          <p:nvPicPr>
            <p:cNvPr id="16" name="Graphic 15">
              <a:extLst>
                <a:ext uri="{FF2B5EF4-FFF2-40B4-BE49-F238E27FC236}">
                  <a16:creationId xmlns:a16="http://schemas.microsoft.com/office/drawing/2014/main" id="{5C7E046C-CB75-46E2-B38E-C74A35CCD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5441" y="1942613"/>
              <a:ext cx="1543367" cy="2083307"/>
            </a:xfrm>
            <a:prstGeom prst="rect">
              <a:avLst/>
            </a:prstGeom>
          </p:spPr>
        </p:pic>
        <p:pic>
          <p:nvPicPr>
            <p:cNvPr id="21" name="Graphic 20">
              <a:extLst>
                <a:ext uri="{FF2B5EF4-FFF2-40B4-BE49-F238E27FC236}">
                  <a16:creationId xmlns:a16="http://schemas.microsoft.com/office/drawing/2014/main" id="{24E72EF5-D6A3-4F6F-BB0B-FF91B2CD8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5837" y="1932871"/>
              <a:ext cx="1543367" cy="2083307"/>
            </a:xfrm>
            <a:prstGeom prst="rect">
              <a:avLst/>
            </a:prstGeom>
          </p:spPr>
        </p:pic>
        <p:pic>
          <p:nvPicPr>
            <p:cNvPr id="27" name="Graphic 26">
              <a:extLst>
                <a:ext uri="{FF2B5EF4-FFF2-40B4-BE49-F238E27FC236}">
                  <a16:creationId xmlns:a16="http://schemas.microsoft.com/office/drawing/2014/main" id="{50737516-B30C-419A-AEA8-4B6A5F9E7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9953" y="1932871"/>
              <a:ext cx="1543367" cy="2083307"/>
            </a:xfrm>
            <a:prstGeom prst="rect">
              <a:avLst/>
            </a:prstGeom>
          </p:spPr>
        </p:pic>
        <p:pic>
          <p:nvPicPr>
            <p:cNvPr id="3" name="Graphic 2">
              <a:extLst>
                <a:ext uri="{FF2B5EF4-FFF2-40B4-BE49-F238E27FC236}">
                  <a16:creationId xmlns:a16="http://schemas.microsoft.com/office/drawing/2014/main" id="{D3F025C4-E5C7-4B1B-BFEF-8D126B1A8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6994" y="2600936"/>
              <a:ext cx="781050" cy="781050"/>
            </a:xfrm>
            <a:prstGeom prst="rect">
              <a:avLst/>
            </a:prstGeom>
          </p:spPr>
        </p:pic>
        <p:pic>
          <p:nvPicPr>
            <p:cNvPr id="7" name="Graphic 6">
              <a:extLst>
                <a:ext uri="{FF2B5EF4-FFF2-40B4-BE49-F238E27FC236}">
                  <a16:creationId xmlns:a16="http://schemas.microsoft.com/office/drawing/2014/main" id="{2C283298-271B-4D1E-8E73-2706C0641C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3620" y="2600936"/>
              <a:ext cx="781050" cy="781050"/>
            </a:xfrm>
            <a:prstGeom prst="rect">
              <a:avLst/>
            </a:prstGeom>
          </p:spPr>
        </p:pic>
        <p:pic>
          <p:nvPicPr>
            <p:cNvPr id="9" name="Graphic 8">
              <a:extLst>
                <a:ext uri="{FF2B5EF4-FFF2-40B4-BE49-F238E27FC236}">
                  <a16:creationId xmlns:a16="http://schemas.microsoft.com/office/drawing/2014/main" id="{323CD6FB-AF8F-477C-8616-B1B35244BC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91110" y="2600936"/>
              <a:ext cx="781050" cy="781050"/>
            </a:xfrm>
            <a:prstGeom prst="rect">
              <a:avLst/>
            </a:prstGeom>
          </p:spPr>
        </p:pic>
      </p:grpSp>
      <p:pic>
        <p:nvPicPr>
          <p:cNvPr id="12" name="Graphic 11">
            <a:extLst>
              <a:ext uri="{FF2B5EF4-FFF2-40B4-BE49-F238E27FC236}">
                <a16:creationId xmlns:a16="http://schemas.microsoft.com/office/drawing/2014/main" id="{913E9025-60F1-44B9-A548-610A4CBE1C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50397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2" y="501668"/>
            <a:ext cx="5310622"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Entrepreneurial skills and competences</a:t>
            </a:r>
          </a:p>
        </p:txBody>
      </p:sp>
      <p:pic>
        <p:nvPicPr>
          <p:cNvPr id="5" name="Google Shape;869;p37" title="Gráfico">
            <a:hlinkClick r:id="rId4"/>
            <a:extLst>
              <a:ext uri="{FF2B5EF4-FFF2-40B4-BE49-F238E27FC236}">
                <a16:creationId xmlns:a16="http://schemas.microsoft.com/office/drawing/2014/main" id="{CE981946-6C03-45CC-9ED5-17DED171926E}"/>
              </a:ext>
            </a:extLst>
          </p:cNvPr>
          <p:cNvPicPr preferRelativeResize="0"/>
          <p:nvPr/>
        </p:nvPicPr>
        <p:blipFill rotWithShape="1">
          <a:blip r:embed="rId5">
            <a:alphaModFix/>
          </a:blip>
          <a:srcRect l="19523" r="19596"/>
          <a:stretch/>
        </p:blipFill>
        <p:spPr>
          <a:xfrm>
            <a:off x="1185096" y="1832346"/>
            <a:ext cx="3503002" cy="3557905"/>
          </a:xfrm>
          <a:prstGeom prst="rect">
            <a:avLst/>
          </a:prstGeom>
          <a:noFill/>
          <a:ln>
            <a:noFill/>
          </a:ln>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5596738" y="1487179"/>
            <a:ext cx="1901049"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COMPETENCES</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5575471" y="1644723"/>
            <a:ext cx="5982115"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600" dirty="0">
                <a:latin typeface="Grandview" panose="020B0502040204020203" pitchFamily="34" charset="0"/>
                <a:cs typeface="Arial" panose="020B0604020202020204" pitchFamily="34" charset="0"/>
              </a:rPr>
              <a:t>Competences can be defined as the combination of observable and measurable knowledge, skills, and personal attitudes</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5595549" y="2407932"/>
            <a:ext cx="5886864"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fr-F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AN ENTREPRENEUR SHOWS 3 KEY COMPETENCES</a:t>
            </a: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5545784" y="2690592"/>
            <a:ext cx="6171295"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 Knowledge: facts, truths and principles gained from formal training and/or experience. </a:t>
            </a:r>
          </a:p>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•Skills: is a developed proficiency in mental operations or physical processes that is acquired through specialized training.</a:t>
            </a:r>
          </a:p>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•Attitude: entrepreneurs should be passionate about their ideas, learn from failure and utilize their fear of failing to push themselves, be flexible, have a strong work ethic, and they must be able to show others they are truthful and honest.</a:t>
            </a:r>
          </a:p>
        </p:txBody>
      </p:sp>
      <p:sp>
        <p:nvSpPr>
          <p:cNvPr id="16" name="Google Shape;880;p37">
            <a:extLst>
              <a:ext uri="{FF2B5EF4-FFF2-40B4-BE49-F238E27FC236}">
                <a16:creationId xmlns:a16="http://schemas.microsoft.com/office/drawing/2014/main" id="{E70F1CAB-CCB7-4B20-8794-143B250D8DD1}"/>
              </a:ext>
            </a:extLst>
          </p:cNvPr>
          <p:cNvSpPr txBox="1">
            <a:spLocks noGrp="1"/>
          </p:cNvSpPr>
          <p:nvPr/>
        </p:nvSpPr>
        <p:spPr>
          <a:xfrm>
            <a:off x="5532945" y="4789071"/>
            <a:ext cx="5045609"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SYMPLIFYING</a:t>
            </a:r>
          </a:p>
        </p:txBody>
      </p:sp>
      <p:sp>
        <p:nvSpPr>
          <p:cNvPr id="17" name="Google Shape;881;p37">
            <a:extLst>
              <a:ext uri="{FF2B5EF4-FFF2-40B4-BE49-F238E27FC236}">
                <a16:creationId xmlns:a16="http://schemas.microsoft.com/office/drawing/2014/main" id="{9BBB2758-E885-4400-A698-C8C5CA093C87}"/>
              </a:ext>
            </a:extLst>
          </p:cNvPr>
          <p:cNvSpPr txBox="1">
            <a:spLocks noGrp="1"/>
          </p:cNvSpPr>
          <p:nvPr/>
        </p:nvSpPr>
        <p:spPr>
          <a:xfrm>
            <a:off x="5544252" y="5113494"/>
            <a:ext cx="6171295" cy="417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None/>
            </a:pPr>
            <a:r>
              <a:rPr lang="en-GB" sz="1600" dirty="0">
                <a:latin typeface="Segoe UI" panose="020B0502040204020203" pitchFamily="34" charset="0"/>
                <a:cs typeface="Segoe UI" panose="020B0502040204020203" pitchFamily="34" charset="0"/>
              </a:rPr>
              <a:t>skills can be learned, whereas competencies are mostly intrinsic to one’s personality. Throughout performing a job, an individual also gains expertise: personal experience, professional networks, language skills, etc.</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5344907" y="1535825"/>
            <a:ext cx="199345"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5344912" y="2515553"/>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id="{6A6F587F-B903-4F83-8377-FACE1BAAD19C}"/>
              </a:ext>
            </a:extLst>
          </p:cNvPr>
          <p:cNvSpPr/>
          <p:nvPr/>
        </p:nvSpPr>
        <p:spPr>
          <a:xfrm>
            <a:off x="5281116" y="4904985"/>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882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378B97E-48AC-40FB-B759-2C18809C5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7B2D248D-65C3-4EE8-948D-E3AC4617B7F4}"/>
              </a:ext>
            </a:extLst>
          </p:cNvPr>
          <p:cNvGraphicFramePr>
            <a:graphicFrameLocks noGrp="1"/>
          </p:cNvGraphicFramePr>
          <p:nvPr>
            <p:extLst>
              <p:ext uri="{D42A27DB-BD31-4B8C-83A1-F6EECF244321}">
                <p14:modId xmlns:p14="http://schemas.microsoft.com/office/powerpoint/2010/main" val="12937775"/>
              </p:ext>
            </p:extLst>
          </p:nvPr>
        </p:nvGraphicFramePr>
        <p:xfrm>
          <a:off x="1249574" y="1522922"/>
          <a:ext cx="9441712" cy="4306923"/>
        </p:xfrm>
        <a:graphic>
          <a:graphicData uri="http://schemas.openxmlformats.org/drawingml/2006/table">
            <a:tbl>
              <a:tblPr>
                <a:tableStyleId>{2D5ABB26-0587-4C30-8999-92F81FD0307C}</a:tableStyleId>
              </a:tblPr>
              <a:tblGrid>
                <a:gridCol w="4697013">
                  <a:extLst>
                    <a:ext uri="{9D8B030D-6E8A-4147-A177-3AD203B41FA5}">
                      <a16:colId xmlns:a16="http://schemas.microsoft.com/office/drawing/2014/main" val="3364665536"/>
                    </a:ext>
                  </a:extLst>
                </a:gridCol>
                <a:gridCol w="4744699">
                  <a:extLst>
                    <a:ext uri="{9D8B030D-6E8A-4147-A177-3AD203B41FA5}">
                      <a16:colId xmlns:a16="http://schemas.microsoft.com/office/drawing/2014/main" val="982391941"/>
                    </a:ext>
                  </a:extLst>
                </a:gridCol>
              </a:tblGrid>
              <a:tr h="557913">
                <a:tc>
                  <a:txBody>
                    <a:bodyPr/>
                    <a:lstStyle/>
                    <a:p>
                      <a:pPr marL="0" lvl="0" indent="0" algn="ctr" rtl="0">
                        <a:spcBef>
                          <a:spcPts val="0"/>
                        </a:spcBef>
                        <a:spcAft>
                          <a:spcPts val="0"/>
                        </a:spcAft>
                        <a:buNone/>
                      </a:pPr>
                      <a:r>
                        <a:rPr lang="en-GB" sz="2000" b="1" cap="all" baseline="0"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Creative Thinking </a:t>
                      </a:r>
                      <a:endParaRPr sz="2000" b="1" cap="all" baseline="0"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GB"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sym typeface="Fjalla One"/>
                        </a:rPr>
                        <a:t>LEADERSHIP </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832586"/>
                  </a:ext>
                </a:extLst>
              </a:tr>
              <a:tr h="803053">
                <a:tc>
                  <a:txBody>
                    <a:bodyPr/>
                    <a:lstStyle/>
                    <a:p>
                      <a:pPr marL="0" lvl="0" indent="0" algn="l" defTabSz="914400" rtl="0" eaLnBrk="1" latinLnBrk="0" hangingPunct="1">
                        <a:spcBef>
                          <a:spcPts val="0"/>
                        </a:spcBef>
                        <a:spcAft>
                          <a:spcPts val="0"/>
                        </a:spcAft>
                        <a:buFont typeface="Arial" panose="020B0604020202020204" pitchFamily="34" charset="0"/>
                        <a:buNone/>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Entrepreneurs are known for “thinking outside the box”. They try solutions that most people either fail to consider or are too afraid to try</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Innovation</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Emotional Intelligence</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Ability to Understand Root Problems</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Identify Causes</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Brainstorming</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Technology</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Thinking Outside the Box</a:t>
                      </a:r>
                    </a:p>
                    <a:p>
                      <a:pPr marL="285750" lvl="0" indent="-285750" algn="l" rtl="0">
                        <a:spcBef>
                          <a:spcPts val="0"/>
                        </a:spcBef>
                        <a:spcAft>
                          <a:spcPts val="0"/>
                        </a:spcAft>
                        <a:buFont typeface="Arial" panose="020B0604020202020204" pitchFamily="34" charset="0"/>
                        <a:buChar char="•"/>
                      </a:pPr>
                      <a:r>
                        <a:rPr lang="en-GB"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Building a Team</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l" defTabSz="914400" rtl="0" eaLnBrk="1" latinLnBrk="0" hangingPunct="1">
                        <a:spcBef>
                          <a:spcPts val="0"/>
                        </a:spcBef>
                        <a:spcAft>
                          <a:spcPts val="0"/>
                        </a:spcAft>
                        <a:buFont typeface="Arial" panose="020B0604020202020204" pitchFamily="34" charset="0"/>
                        <a:buNone/>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Entrepreneurs often have strong leadership skills. They have great ideas and are skilled at getting buy-in from investors and employees. </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Persuasion</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Sales</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Tenacity</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Perseverance</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Collaboration</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Initiative</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Confidence</a:t>
                      </a:r>
                    </a:p>
                    <a:p>
                      <a:pPr marL="285750" lvl="0" indent="-285750" algn="l" defTabSz="914400" rtl="0" eaLnBrk="1" latinLnBrk="0" hangingPunct="1">
                        <a:spcBef>
                          <a:spcPts val="0"/>
                        </a:spcBef>
                        <a:spcAft>
                          <a:spcPts val="0"/>
                        </a:spcAft>
                        <a:buFont typeface="Arial" panose="020B0604020202020204" pitchFamily="34" charset="0"/>
                        <a:buChar char="•"/>
                      </a:pPr>
                      <a:r>
                        <a:rPr lang="en-GB" sz="1800" kern="12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rPr>
                        <a:t>Competitive</a:t>
                      </a:r>
                    </a:p>
                    <a:p>
                      <a:pPr marL="0" lvl="0" indent="0" algn="ctr" rtl="0">
                        <a:spcBef>
                          <a:spcPts val="0"/>
                        </a:spcBef>
                        <a:spcAft>
                          <a:spcPts val="0"/>
                        </a:spcAft>
                        <a:buNone/>
                      </a:pPr>
                      <a:endParaRPr sz="1800" dirty="0">
                        <a:solidFill>
                          <a:schemeClr val="bg1"/>
                        </a:solidFill>
                        <a:latin typeface="Segoe UI" panose="020B0502040204020203" pitchFamily="34" charset="0"/>
                        <a:ea typeface="Source Sans Pro" panose="020B0503030403020204" pitchFamily="34" charset="0"/>
                        <a:cs typeface="Segoe UI" panose="020B0502040204020203" pitchFamily="34" charset="0"/>
                        <a:sym typeface="Abel"/>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996326"/>
                  </a:ext>
                </a:extLst>
              </a:tr>
            </a:tbl>
          </a:graphicData>
        </a:graphic>
      </p:graphicFrame>
      <p:sp>
        <p:nvSpPr>
          <p:cNvPr id="10" name="Google Shape;1127;p41">
            <a:extLst>
              <a:ext uri="{FF2B5EF4-FFF2-40B4-BE49-F238E27FC236}">
                <a16:creationId xmlns:a16="http://schemas.microsoft.com/office/drawing/2014/main" id="{1922DD59-AE6B-42A6-8BC9-9DC76F01D01D}"/>
              </a:ext>
            </a:extLst>
          </p:cNvPr>
          <p:cNvSpPr txBox="1">
            <a:spLocks noGrp="1"/>
          </p:cNvSpPr>
          <p:nvPr/>
        </p:nvSpPr>
        <p:spPr>
          <a:xfrm>
            <a:off x="874024" y="356046"/>
            <a:ext cx="10443951" cy="8108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r>
              <a:rPr lang="en" b="1" dirty="0">
                <a:latin typeface="Segoe UI" panose="020B0502040204020203" pitchFamily="34" charset="0"/>
                <a:ea typeface="Source Sans Pro Bold" panose="020B0703030403020204" pitchFamily="34" charset="0"/>
                <a:cs typeface="Segoe UI" panose="020B0502040204020203" pitchFamily="34" charset="0"/>
              </a:rPr>
              <a:t>TYPES OF ENTREPRENEURIAL SKILLS</a:t>
            </a:r>
            <a:endParaRPr b="1" dirty="0">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E667394-EFEE-409F-803D-DC46ADE336FF}"/>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4" name="Picture 13" descr="Text&#10;&#10;Description automatically generated">
            <a:extLst>
              <a:ext uri="{FF2B5EF4-FFF2-40B4-BE49-F238E27FC236}">
                <a16:creationId xmlns:a16="http://schemas.microsoft.com/office/drawing/2014/main" id="{96A3560A-AA4F-463E-A18A-1D5C43848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1" name="Graphic 10">
            <a:extLst>
              <a:ext uri="{FF2B5EF4-FFF2-40B4-BE49-F238E27FC236}">
                <a16:creationId xmlns:a16="http://schemas.microsoft.com/office/drawing/2014/main" id="{B491B080-8676-4449-8AA4-CA6E28BF4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59285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5426</TotalTime>
  <Words>2406</Words>
  <Application>Microsoft Office PowerPoint</Application>
  <PresentationFormat>Panorámica</PresentationFormat>
  <Paragraphs>211</Paragraphs>
  <Slides>25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Abel</vt:lpstr>
      <vt:lpstr>Arial</vt:lpstr>
      <vt:lpstr>Calibri</vt:lpstr>
      <vt:lpstr>Calibri Light</vt:lpstr>
      <vt:lpstr>Fjalla One</vt:lpstr>
      <vt:lpstr>Grandview</vt:lpstr>
      <vt:lpstr>Segoe UI</vt:lpstr>
      <vt:lpstr>VarelaRound-Regular</vt:lpstr>
      <vt:lpstr>Wingdings</vt:lpstr>
      <vt:lpstr>Office Theme</vt:lpstr>
      <vt:lpstr>IO1: In-service Training Programme Module 1: Entrepreneurship and Social Entrepreneurship – PPT1</vt:lpstr>
      <vt:lpstr>Module 1: Contents</vt:lpstr>
      <vt:lpstr>Module 1 OBJECTIVES</vt:lpstr>
      <vt:lpstr>Presentación de PowerPoint</vt:lpstr>
      <vt:lpstr>SOME DEFINITIONS</vt:lpstr>
      <vt:lpstr>SOME DEFINITIONS</vt:lpstr>
      <vt:lpstr>SOME DEFINITIONS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Arantxa Aguirre</cp:lastModifiedBy>
  <cp:revision>225</cp:revision>
  <dcterms:created xsi:type="dcterms:W3CDTF">2021-04-20T08:47:25Z</dcterms:created>
  <dcterms:modified xsi:type="dcterms:W3CDTF">2022-07-14T19:49:22Z</dcterms:modified>
</cp:coreProperties>
</file>