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257" r:id="rId3"/>
    <p:sldId id="258" r:id="rId4"/>
    <p:sldId id="259" r:id="rId5"/>
    <p:sldId id="260" r:id="rId6"/>
    <p:sldId id="287" r:id="rId7"/>
    <p:sldId id="292" r:id="rId8"/>
    <p:sldId id="293" r:id="rId9"/>
    <p:sldId id="294" r:id="rId10"/>
    <p:sldId id="295" r:id="rId11"/>
    <p:sldId id="284" r:id="rId12"/>
    <p:sldId id="28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Quattrocento Sans" panose="020B0502050000020003" pitchFamily="34" charset="0"/>
      <p:regular r:id="rId21"/>
      <p:bold r:id="rId22"/>
      <p:italic r:id="rId23"/>
      <p:boldItalic r:id="rId24"/>
    </p:embeddedFont>
  </p:embeddedFont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Lqi5NO0MzlNmD74apCjoSmMbU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5CC"/>
    <a:srgbClr val="AFDFE9"/>
    <a:srgbClr val="226D7C"/>
    <a:srgbClr val="28B687"/>
    <a:srgbClr val="29B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E68C80-0188-4036-A638-03740DEBCE55}">
  <a:tblStyle styleId="{7FE68C80-0188-4036-A638-03740DEBCE5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44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32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10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7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10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38C2E-1366-EB00-BCBD-3F8EEDF1518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93737915-FB7B-2829-664E-FAD4F8E2A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88DCB3A2-0311-0165-443C-1256C73683F6}"/>
              </a:ext>
            </a:extLst>
          </p:cNvPr>
          <p:cNvSpPr>
            <a:spLocks noGrp="1"/>
          </p:cNvSpPr>
          <p:nvPr>
            <p:ph type="dt" sz="half" idx="10"/>
          </p:nvPr>
        </p:nvSpPr>
        <p:spPr/>
        <p:txBody>
          <a:bodyPr/>
          <a:lstStyle/>
          <a:p>
            <a:endParaRPr lang="pt-PT"/>
          </a:p>
        </p:txBody>
      </p:sp>
      <p:sp>
        <p:nvSpPr>
          <p:cNvPr id="5" name="Marcador de Posição do Rodapé 4">
            <a:extLst>
              <a:ext uri="{FF2B5EF4-FFF2-40B4-BE49-F238E27FC236}">
                <a16:creationId xmlns:a16="http://schemas.microsoft.com/office/drawing/2014/main" id="{99E4E886-DBAD-17D1-609F-9CEA8FA65F7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0F408B3-BC2E-ABAC-2057-D57C5339E3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24958042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6EFF8-AC2E-BC17-1ED8-9B390CDDFBBD}"/>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154359CD-5909-FE5A-6478-76DD09250740}"/>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012F6E2-1104-67E3-BB30-C97C65394219}"/>
              </a:ext>
            </a:extLst>
          </p:cNvPr>
          <p:cNvSpPr>
            <a:spLocks noGrp="1"/>
          </p:cNvSpPr>
          <p:nvPr>
            <p:ph type="dt" sz="half" idx="10"/>
          </p:nvPr>
        </p:nvSpPr>
        <p:spPr/>
        <p:txBody>
          <a:bodyPr/>
          <a:lstStyle/>
          <a:p>
            <a:endParaRPr lang="pt-PT"/>
          </a:p>
        </p:txBody>
      </p:sp>
      <p:sp>
        <p:nvSpPr>
          <p:cNvPr id="5" name="Marcador de Posição do Rodapé 4">
            <a:extLst>
              <a:ext uri="{FF2B5EF4-FFF2-40B4-BE49-F238E27FC236}">
                <a16:creationId xmlns:a16="http://schemas.microsoft.com/office/drawing/2014/main" id="{500CDDC2-8B86-8279-AC49-E99BF21F4C2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40A58E5-271C-423C-DDBA-7003B3BC96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4667956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D3DF371-9100-8E90-BAFE-09441A2D7032}"/>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0C46782-769D-319A-AEEE-4B0665379160}"/>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0795AD9-6E27-9EB2-0BC4-97155676BBE1}"/>
              </a:ext>
            </a:extLst>
          </p:cNvPr>
          <p:cNvSpPr>
            <a:spLocks noGrp="1"/>
          </p:cNvSpPr>
          <p:nvPr>
            <p:ph type="dt" sz="half" idx="10"/>
          </p:nvPr>
        </p:nvSpPr>
        <p:spPr/>
        <p:txBody>
          <a:bodyPr/>
          <a:lstStyle/>
          <a:p>
            <a:endParaRPr lang="pt-PT"/>
          </a:p>
        </p:txBody>
      </p:sp>
      <p:sp>
        <p:nvSpPr>
          <p:cNvPr id="5" name="Marcador de Posição do Rodapé 4">
            <a:extLst>
              <a:ext uri="{FF2B5EF4-FFF2-40B4-BE49-F238E27FC236}">
                <a16:creationId xmlns:a16="http://schemas.microsoft.com/office/drawing/2014/main" id="{B77D2ED2-7082-5445-6616-145A8D18B10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FD06FF1-CDDC-ED8F-A05E-9F3B24B3C7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37992052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9A164-7034-A76C-0B69-46DF89A6D6E1}"/>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4784B7C-EFD9-60B0-149C-CBA5F30DD88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AE0156E-0FFD-E039-1A76-6E8E52184801}"/>
              </a:ext>
            </a:extLst>
          </p:cNvPr>
          <p:cNvSpPr>
            <a:spLocks noGrp="1"/>
          </p:cNvSpPr>
          <p:nvPr>
            <p:ph type="dt" sz="half" idx="10"/>
          </p:nvPr>
        </p:nvSpPr>
        <p:spPr/>
        <p:txBody>
          <a:bodyPr/>
          <a:lstStyle/>
          <a:p>
            <a:endParaRPr lang="pt-PT"/>
          </a:p>
        </p:txBody>
      </p:sp>
      <p:sp>
        <p:nvSpPr>
          <p:cNvPr id="5" name="Marcador de Posição do Rodapé 4">
            <a:extLst>
              <a:ext uri="{FF2B5EF4-FFF2-40B4-BE49-F238E27FC236}">
                <a16:creationId xmlns:a16="http://schemas.microsoft.com/office/drawing/2014/main" id="{3648C7EF-9393-8622-BBA5-AAA09FCC2E8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FF655F5-BAB0-ED2A-B678-93ED856CDC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33036696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C03A7-C1A3-E032-19F0-87B9BCDFAE4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EF02E7C-C792-998B-AEE8-22D185568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12B5D85A-0392-5AFB-BACF-6A13B14A3BDE}"/>
              </a:ext>
            </a:extLst>
          </p:cNvPr>
          <p:cNvSpPr>
            <a:spLocks noGrp="1"/>
          </p:cNvSpPr>
          <p:nvPr>
            <p:ph type="dt" sz="half" idx="10"/>
          </p:nvPr>
        </p:nvSpPr>
        <p:spPr/>
        <p:txBody>
          <a:bodyPr/>
          <a:lstStyle/>
          <a:p>
            <a:endParaRPr lang="pt-PT"/>
          </a:p>
        </p:txBody>
      </p:sp>
      <p:sp>
        <p:nvSpPr>
          <p:cNvPr id="5" name="Marcador de Posição do Rodapé 4">
            <a:extLst>
              <a:ext uri="{FF2B5EF4-FFF2-40B4-BE49-F238E27FC236}">
                <a16:creationId xmlns:a16="http://schemas.microsoft.com/office/drawing/2014/main" id="{474D32A2-5AC8-7429-DFF1-11E2200AF37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E56465D-099B-247D-AE43-57B7C02EC6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4369939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89CBA-0C56-9D4A-8D97-C6D3BE05FF33}"/>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2021C59-49B5-6952-CDF4-5421DB0A80E9}"/>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EDE1DC63-A36E-CD68-B29A-9E9C0995C885}"/>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93DB84A4-34DA-A3CA-220E-6B1DA4F8EFC0}"/>
              </a:ext>
            </a:extLst>
          </p:cNvPr>
          <p:cNvSpPr>
            <a:spLocks noGrp="1"/>
          </p:cNvSpPr>
          <p:nvPr>
            <p:ph type="dt" sz="half" idx="10"/>
          </p:nvPr>
        </p:nvSpPr>
        <p:spPr/>
        <p:txBody>
          <a:bodyPr/>
          <a:lstStyle/>
          <a:p>
            <a:endParaRPr lang="pt-PT"/>
          </a:p>
        </p:txBody>
      </p:sp>
      <p:sp>
        <p:nvSpPr>
          <p:cNvPr id="6" name="Marcador de Posição do Rodapé 5">
            <a:extLst>
              <a:ext uri="{FF2B5EF4-FFF2-40B4-BE49-F238E27FC236}">
                <a16:creationId xmlns:a16="http://schemas.microsoft.com/office/drawing/2014/main" id="{795FDF4C-57BF-7459-99ED-BBF9B091421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8AD0ABF-9CEF-4F66-99EA-1DFC85E53F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1785394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DA48D-A9CA-D281-0D3F-069B4E6F5951}"/>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60133D99-C833-24D2-547B-1EACAC1F1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839754FA-3436-3726-0D19-022607730464}"/>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799F4D39-861F-AD51-7CC9-119C87F14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BAADAA21-2FCD-69B4-4B61-BF0D108EFFC1}"/>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3F4FF0B6-E68A-9C45-4FE6-65DBE746A8F8}"/>
              </a:ext>
            </a:extLst>
          </p:cNvPr>
          <p:cNvSpPr>
            <a:spLocks noGrp="1"/>
          </p:cNvSpPr>
          <p:nvPr>
            <p:ph type="dt" sz="half" idx="10"/>
          </p:nvPr>
        </p:nvSpPr>
        <p:spPr/>
        <p:txBody>
          <a:bodyPr/>
          <a:lstStyle/>
          <a:p>
            <a:endParaRPr lang="pt-PT"/>
          </a:p>
        </p:txBody>
      </p:sp>
      <p:sp>
        <p:nvSpPr>
          <p:cNvPr id="8" name="Marcador de Posição do Rodapé 7">
            <a:extLst>
              <a:ext uri="{FF2B5EF4-FFF2-40B4-BE49-F238E27FC236}">
                <a16:creationId xmlns:a16="http://schemas.microsoft.com/office/drawing/2014/main" id="{B6B6DAED-6805-2EC2-5C96-8BF0A3E58D50}"/>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77D23657-2DDC-BD88-728E-3950DD3FD0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8087021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90DAE-7B8C-05F5-12DD-C1CB2DA99083}"/>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5EFA4B3-466A-4A9B-E819-B8F96B1A82D6}"/>
              </a:ext>
            </a:extLst>
          </p:cNvPr>
          <p:cNvSpPr>
            <a:spLocks noGrp="1"/>
          </p:cNvSpPr>
          <p:nvPr>
            <p:ph type="dt" sz="half" idx="10"/>
          </p:nvPr>
        </p:nvSpPr>
        <p:spPr/>
        <p:txBody>
          <a:bodyPr/>
          <a:lstStyle/>
          <a:p>
            <a:endParaRPr lang="pt-PT"/>
          </a:p>
        </p:txBody>
      </p:sp>
      <p:sp>
        <p:nvSpPr>
          <p:cNvPr id="4" name="Marcador de Posição do Rodapé 3">
            <a:extLst>
              <a:ext uri="{FF2B5EF4-FFF2-40B4-BE49-F238E27FC236}">
                <a16:creationId xmlns:a16="http://schemas.microsoft.com/office/drawing/2014/main" id="{5DE6C86A-ACED-BD0F-C8DB-6DC82CA7D7E7}"/>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7A465545-D04F-EC45-BAE4-E90865209B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21899117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89F4D2FB-C9F9-9804-F4BF-5DE9B04F9EA3}"/>
              </a:ext>
            </a:extLst>
          </p:cNvPr>
          <p:cNvSpPr>
            <a:spLocks noGrp="1"/>
          </p:cNvSpPr>
          <p:nvPr>
            <p:ph type="dt" sz="half" idx="10"/>
          </p:nvPr>
        </p:nvSpPr>
        <p:spPr/>
        <p:txBody>
          <a:bodyPr/>
          <a:lstStyle/>
          <a:p>
            <a:endParaRPr lang="pt-PT"/>
          </a:p>
        </p:txBody>
      </p:sp>
      <p:sp>
        <p:nvSpPr>
          <p:cNvPr id="3" name="Marcador de Posição do Rodapé 2">
            <a:extLst>
              <a:ext uri="{FF2B5EF4-FFF2-40B4-BE49-F238E27FC236}">
                <a16:creationId xmlns:a16="http://schemas.microsoft.com/office/drawing/2014/main" id="{F0FC31D0-11FF-2F5D-25C1-5A80B6A6E37A}"/>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102BEB0B-0CC6-8E5B-B2AA-3DCE68F240B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39768528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149CD-49D5-0C8A-1274-45CD5E5CB75D}"/>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7C3F3DD-023C-546D-4AC8-8BC45432E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7AD39C2C-948A-9F4E-1417-41DEBE380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F44651C-DB1E-27D0-A8D5-A817045269D6}"/>
              </a:ext>
            </a:extLst>
          </p:cNvPr>
          <p:cNvSpPr>
            <a:spLocks noGrp="1"/>
          </p:cNvSpPr>
          <p:nvPr>
            <p:ph type="dt" sz="half" idx="10"/>
          </p:nvPr>
        </p:nvSpPr>
        <p:spPr/>
        <p:txBody>
          <a:bodyPr/>
          <a:lstStyle/>
          <a:p>
            <a:endParaRPr lang="pt-PT"/>
          </a:p>
        </p:txBody>
      </p:sp>
      <p:sp>
        <p:nvSpPr>
          <p:cNvPr id="6" name="Marcador de Posição do Rodapé 5">
            <a:extLst>
              <a:ext uri="{FF2B5EF4-FFF2-40B4-BE49-F238E27FC236}">
                <a16:creationId xmlns:a16="http://schemas.microsoft.com/office/drawing/2014/main" id="{C510F102-2AB6-3F8B-90AB-21D52C2B634C}"/>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F319B6C-BD5D-8E28-581F-8321647A71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38382749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389A2-7423-B9CB-D611-BFE33C15B912}"/>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9367D724-1478-E44E-2AA7-5B4752F50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B41701D7-1D5B-6748-4443-8D2DC2230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D505C81C-C6AE-CA5F-9ABA-B7334C42BDE1}"/>
              </a:ext>
            </a:extLst>
          </p:cNvPr>
          <p:cNvSpPr>
            <a:spLocks noGrp="1"/>
          </p:cNvSpPr>
          <p:nvPr>
            <p:ph type="dt" sz="half" idx="10"/>
          </p:nvPr>
        </p:nvSpPr>
        <p:spPr/>
        <p:txBody>
          <a:bodyPr/>
          <a:lstStyle/>
          <a:p>
            <a:endParaRPr lang="pt-PT"/>
          </a:p>
        </p:txBody>
      </p:sp>
      <p:sp>
        <p:nvSpPr>
          <p:cNvPr id="6" name="Marcador de Posição do Rodapé 5">
            <a:extLst>
              <a:ext uri="{FF2B5EF4-FFF2-40B4-BE49-F238E27FC236}">
                <a16:creationId xmlns:a16="http://schemas.microsoft.com/office/drawing/2014/main" id="{E05FD2AF-8991-B308-9720-AF5C06E0136C}"/>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33F8CB8-3D66-E34E-CE4B-2178EE47D7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9254935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6526851-489A-D490-7E03-CE7857EA2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A585032-0CDC-2395-60D3-0BA3D3C2A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7D39DA0-A05B-C47B-75CA-96BFDF778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PT"/>
          </a:p>
        </p:txBody>
      </p:sp>
      <p:sp>
        <p:nvSpPr>
          <p:cNvPr id="5" name="Marcador de Posição do Rodapé 4">
            <a:extLst>
              <a:ext uri="{FF2B5EF4-FFF2-40B4-BE49-F238E27FC236}">
                <a16:creationId xmlns:a16="http://schemas.microsoft.com/office/drawing/2014/main" id="{59345BBB-50BC-F042-9FC4-BCF835BAF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4555F81F-3A30-7300-0575-358935535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IE" smtClean="0"/>
              <a:t>‹nº›</a:t>
            </a:fld>
            <a:endParaRPr lang="en-IE"/>
          </a:p>
        </p:txBody>
      </p:sp>
    </p:spTree>
    <p:extLst>
      <p:ext uri="{BB962C8B-B14F-4D97-AF65-F5344CB8AC3E}">
        <p14:creationId xmlns:p14="http://schemas.microsoft.com/office/powerpoint/2010/main" val="2278990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pxhere.com/pt/photo/1448019"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zI6r9HlC6A?feature=oembed" TargetMode="External"/><Relationship Id="rId6" Type="http://schemas.openxmlformats.org/officeDocument/2006/relationships/hyperlink" Target="https://www.youtube.com/watch?v=yzI6r9HlC6A"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en-IE" sz="3200" b="1">
                <a:solidFill>
                  <a:srgbClr val="29BA86"/>
                </a:solidFill>
              </a:rPr>
              <a:t>In-Service Training – Part B</a:t>
            </a:r>
            <a:br>
              <a:rPr lang="en-IE" sz="3200" b="1">
                <a:solidFill>
                  <a:srgbClr val="29BA86"/>
                </a:solidFill>
              </a:rPr>
            </a:b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4000" b="1" dirty="0">
                <a:solidFill>
                  <a:srgbClr val="29BA86"/>
                </a:solidFill>
                <a:latin typeface="Quattrocento Sans"/>
                <a:ea typeface="Quattrocento Sans"/>
                <a:cs typeface="Quattrocento Sans"/>
                <a:sym typeface="Quattrocento Sans"/>
              </a:rPr>
              <a:t>Tools for online </a:t>
            </a:r>
            <a:r>
              <a:rPr lang="pt-PT" sz="4000" b="1" dirty="0" err="1">
                <a:solidFill>
                  <a:srgbClr val="29BA86"/>
                </a:solidFill>
                <a:latin typeface="Quattrocento Sans"/>
                <a:ea typeface="Quattrocento Sans"/>
                <a:cs typeface="Quattrocento Sans"/>
                <a:sym typeface="Quattrocento Sans"/>
              </a:rPr>
              <a:t>communication</a:t>
            </a:r>
            <a:endParaRPr dirty="0"/>
          </a:p>
        </p:txBody>
      </p:sp>
      <p:sp>
        <p:nvSpPr>
          <p:cNvPr id="144" name="Google Shape;144;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2" name="Google Shape;148;p6">
            <a:extLst>
              <a:ext uri="{FF2B5EF4-FFF2-40B4-BE49-F238E27FC236}">
                <a16:creationId xmlns:a16="http://schemas.microsoft.com/office/drawing/2014/main" id="{77F7AE5D-2195-C70C-7439-460459AFA79F}"/>
              </a:ext>
            </a:extLst>
          </p:cNvPr>
          <p:cNvSpPr txBox="1"/>
          <p:nvPr/>
        </p:nvSpPr>
        <p:spPr>
          <a:xfrm>
            <a:off x="1643773" y="1778611"/>
            <a:ext cx="8904454" cy="707846"/>
          </a:xfrm>
          <a:prstGeom prst="rect">
            <a:avLst/>
          </a:prstGeom>
          <a:noFill/>
          <a:ln>
            <a:noFill/>
          </a:ln>
        </p:spPr>
        <p:txBody>
          <a:bodyPr spcFirstLastPara="1" wrap="square" lIns="91425" tIns="45700" rIns="91425" bIns="45700" anchor="t" anchorCtr="0">
            <a:spAutoFit/>
          </a:bodyPr>
          <a:lstStyle/>
          <a:p>
            <a:pPr lvl="0" algn="ctr"/>
            <a:r>
              <a:rPr lang="pt-PT" sz="2000" b="1" dirty="0" err="1">
                <a:solidFill>
                  <a:srgbClr val="195562"/>
                </a:solidFill>
                <a:latin typeface="Quattrocento Sans"/>
                <a:ea typeface="Quattrocento Sans"/>
                <a:cs typeface="Quattrocento Sans"/>
                <a:sym typeface="Quattrocento Sans"/>
              </a:rPr>
              <a:t>Content</a:t>
            </a:r>
            <a:r>
              <a:rPr lang="pt-PT" sz="2000" b="1" dirty="0">
                <a:solidFill>
                  <a:srgbClr val="195562"/>
                </a:solidFill>
                <a:latin typeface="Quattrocento Sans"/>
                <a:ea typeface="Quattrocento Sans"/>
                <a:cs typeface="Quattrocento Sans"/>
                <a:sym typeface="Quattrocento Sans"/>
              </a:rPr>
              <a:t> management:</a:t>
            </a:r>
          </a:p>
          <a:p>
            <a:pPr lvl="0" algn="ctr"/>
            <a:r>
              <a:rPr lang="pt-PT" sz="2000" dirty="0">
                <a:solidFill>
                  <a:srgbClr val="195562"/>
                </a:solidFill>
                <a:latin typeface="Quattrocento Sans"/>
                <a:ea typeface="Quattrocento Sans"/>
                <a:cs typeface="Quattrocento Sans"/>
                <a:sym typeface="Quattrocento Sans"/>
              </a:rPr>
              <a:t>Tools, </a:t>
            </a:r>
            <a:r>
              <a:rPr lang="pt-PT" sz="2000" dirty="0" err="1">
                <a:solidFill>
                  <a:srgbClr val="195562"/>
                </a:solidFill>
                <a:latin typeface="Quattrocento Sans"/>
                <a:ea typeface="Quattrocento Sans"/>
                <a:cs typeface="Quattrocento Sans"/>
                <a:sym typeface="Quattrocento Sans"/>
              </a:rPr>
              <a:t>such</a:t>
            </a:r>
            <a:r>
              <a:rPr lang="pt-PT" sz="2000" dirty="0">
                <a:solidFill>
                  <a:srgbClr val="195562"/>
                </a:solidFill>
                <a:latin typeface="Quattrocento Sans"/>
                <a:ea typeface="Quattrocento Sans"/>
                <a:cs typeface="Quattrocento Sans"/>
                <a:sym typeface="Quattrocento Sans"/>
              </a:rPr>
              <a:t> as e-learning </a:t>
            </a:r>
            <a:r>
              <a:rPr lang="pt-PT" sz="2000" dirty="0" err="1">
                <a:solidFill>
                  <a:srgbClr val="195562"/>
                </a:solidFill>
                <a:latin typeface="Quattrocento Sans"/>
                <a:ea typeface="Quattrocento Sans"/>
                <a:cs typeface="Quattrocento Sans"/>
                <a:sym typeface="Quattrocento Sans"/>
              </a:rPr>
              <a:t>platforms</a:t>
            </a:r>
            <a:r>
              <a:rPr lang="pt-PT" sz="2000" dirty="0">
                <a:solidFill>
                  <a:srgbClr val="195562"/>
                </a:solidFill>
                <a:latin typeface="Quattrocento Sans"/>
                <a:ea typeface="Quattrocento Sans"/>
                <a:cs typeface="Quattrocento Sans"/>
                <a:sym typeface="Quattrocento Sans"/>
              </a:rPr>
              <a:t>, to </a:t>
            </a:r>
            <a:r>
              <a:rPr lang="pt-PT" sz="2000" dirty="0" err="1">
                <a:solidFill>
                  <a:srgbClr val="195562"/>
                </a:solidFill>
                <a:latin typeface="Quattrocento Sans"/>
                <a:ea typeface="Quattrocento Sans"/>
                <a:cs typeface="Quattrocento Sans"/>
                <a:sym typeface="Quattrocento Sans"/>
              </a:rPr>
              <a:t>host</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publish</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courses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materials</a:t>
            </a:r>
            <a:r>
              <a:rPr lang="pt-PT" sz="2000" dirty="0">
                <a:solidFill>
                  <a:srgbClr val="195562"/>
                </a:solidFill>
                <a:latin typeface="Quattrocento Sans"/>
                <a:ea typeface="Quattrocento Sans"/>
                <a:cs typeface="Quattrocento Sans"/>
                <a:sym typeface="Quattrocento Sans"/>
              </a:rPr>
              <a:t>.</a:t>
            </a:r>
            <a:endParaRPr dirty="0">
              <a:solidFill>
                <a:schemeClr val="dk1"/>
              </a:solidFill>
              <a:latin typeface="Quattrocento Sans"/>
              <a:ea typeface="Quattrocento Sans"/>
              <a:cs typeface="Quattrocento Sans"/>
              <a:sym typeface="Quattrocento Sans"/>
            </a:endParaRPr>
          </a:p>
        </p:txBody>
      </p:sp>
      <p:sp>
        <p:nvSpPr>
          <p:cNvPr id="3" name="Google Shape;136;p5">
            <a:extLst>
              <a:ext uri="{FF2B5EF4-FFF2-40B4-BE49-F238E27FC236}">
                <a16:creationId xmlns:a16="http://schemas.microsoft.com/office/drawing/2014/main" id="{34F4FC11-74F4-8A56-24BE-162684302D55}"/>
              </a:ext>
            </a:extLst>
          </p:cNvPr>
          <p:cNvSpPr txBox="1"/>
          <p:nvPr/>
        </p:nvSpPr>
        <p:spPr>
          <a:xfrm>
            <a:off x="3515490" y="414963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Google Classroom</a:t>
            </a:r>
          </a:p>
        </p:txBody>
      </p:sp>
      <p:sp>
        <p:nvSpPr>
          <p:cNvPr id="11" name="Google Shape;136;p5">
            <a:extLst>
              <a:ext uri="{FF2B5EF4-FFF2-40B4-BE49-F238E27FC236}">
                <a16:creationId xmlns:a16="http://schemas.microsoft.com/office/drawing/2014/main" id="{0E079723-EED3-3C97-DC8F-751E95D53337}"/>
              </a:ext>
            </a:extLst>
          </p:cNvPr>
          <p:cNvSpPr txBox="1"/>
          <p:nvPr/>
        </p:nvSpPr>
        <p:spPr>
          <a:xfrm>
            <a:off x="5298453" y="413866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Moodle</a:t>
            </a:r>
          </a:p>
        </p:txBody>
      </p:sp>
      <p:sp>
        <p:nvSpPr>
          <p:cNvPr id="14" name="Google Shape;136;p5">
            <a:extLst>
              <a:ext uri="{FF2B5EF4-FFF2-40B4-BE49-F238E27FC236}">
                <a16:creationId xmlns:a16="http://schemas.microsoft.com/office/drawing/2014/main" id="{9D0F2CE7-4180-2130-9BD3-014ACE6CCCDD}"/>
              </a:ext>
            </a:extLst>
          </p:cNvPr>
          <p:cNvSpPr txBox="1"/>
          <p:nvPr/>
        </p:nvSpPr>
        <p:spPr>
          <a:xfrm>
            <a:off x="6958861" y="414963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Canvas LMS</a:t>
            </a:r>
          </a:p>
        </p:txBody>
      </p:sp>
      <p:pic>
        <p:nvPicPr>
          <p:cNvPr id="4" name="Imagem 3">
            <a:extLst>
              <a:ext uri="{FF2B5EF4-FFF2-40B4-BE49-F238E27FC236}">
                <a16:creationId xmlns:a16="http://schemas.microsoft.com/office/drawing/2014/main" id="{138BF920-15A1-56C9-E8EC-9A3FE9E31CF2}"/>
              </a:ext>
            </a:extLst>
          </p:cNvPr>
          <p:cNvPicPr>
            <a:picLocks noChangeAspect="1"/>
          </p:cNvPicPr>
          <p:nvPr/>
        </p:nvPicPr>
        <p:blipFill>
          <a:blip r:embed="rId5"/>
          <a:stretch>
            <a:fillRect/>
          </a:stretch>
        </p:blipFill>
        <p:spPr>
          <a:xfrm>
            <a:off x="4102409" y="3662790"/>
            <a:ext cx="458927" cy="396240"/>
          </a:xfrm>
          <a:prstGeom prst="rect">
            <a:avLst/>
          </a:prstGeom>
        </p:spPr>
      </p:pic>
      <p:pic>
        <p:nvPicPr>
          <p:cNvPr id="8" name="Imagem 7" descr="Uma imagem com logótipo&#10;&#10;Descrição gerada automaticamente">
            <a:extLst>
              <a:ext uri="{FF2B5EF4-FFF2-40B4-BE49-F238E27FC236}">
                <a16:creationId xmlns:a16="http://schemas.microsoft.com/office/drawing/2014/main" id="{3FD2E3A3-7B26-ABA9-6399-4D211C10C75D}"/>
              </a:ext>
            </a:extLst>
          </p:cNvPr>
          <p:cNvPicPr>
            <a:picLocks noChangeAspect="1"/>
          </p:cNvPicPr>
          <p:nvPr/>
        </p:nvPicPr>
        <p:blipFill>
          <a:blip r:embed="rId6"/>
          <a:stretch>
            <a:fillRect/>
          </a:stretch>
        </p:blipFill>
        <p:spPr>
          <a:xfrm>
            <a:off x="5634134" y="3741406"/>
            <a:ext cx="923731" cy="236345"/>
          </a:xfrm>
          <a:prstGeom prst="rect">
            <a:avLst/>
          </a:prstGeom>
        </p:spPr>
      </p:pic>
      <p:pic>
        <p:nvPicPr>
          <p:cNvPr id="13" name="Imagem 12" descr="Uma imagem com texto, produtos de higiene pessoal, Tábua de pintura&#10;&#10;Descrição gerada automaticamente">
            <a:extLst>
              <a:ext uri="{FF2B5EF4-FFF2-40B4-BE49-F238E27FC236}">
                <a16:creationId xmlns:a16="http://schemas.microsoft.com/office/drawing/2014/main" id="{0090400A-FC3C-B617-CDB9-BBD97EC453D7}"/>
              </a:ext>
            </a:extLst>
          </p:cNvPr>
          <p:cNvPicPr>
            <a:picLocks noChangeAspect="1"/>
          </p:cNvPicPr>
          <p:nvPr/>
        </p:nvPicPr>
        <p:blipFill>
          <a:blip r:embed="rId7"/>
          <a:stretch>
            <a:fillRect/>
          </a:stretch>
        </p:blipFill>
        <p:spPr>
          <a:xfrm>
            <a:off x="7482045" y="3582473"/>
            <a:ext cx="548723" cy="554210"/>
          </a:xfrm>
          <a:prstGeom prst="rect">
            <a:avLst/>
          </a:prstGeom>
        </p:spPr>
      </p:pic>
    </p:spTree>
    <p:extLst>
      <p:ext uri="{BB962C8B-B14F-4D97-AF65-F5344CB8AC3E}">
        <p14:creationId xmlns:p14="http://schemas.microsoft.com/office/powerpoint/2010/main" val="394517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11" name="Google Shape;411;p2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412" name="Google Shape;412;p29"/>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413" name="Google Shape;413;p29"/>
          <p:cNvSpPr txBox="1"/>
          <p:nvPr/>
        </p:nvSpPr>
        <p:spPr>
          <a:xfrm>
            <a:off x="1217490" y="2013228"/>
            <a:ext cx="9394666" cy="19697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8000" b="1">
                <a:solidFill>
                  <a:srgbClr val="195562"/>
                </a:solidFill>
                <a:latin typeface="Calibri"/>
                <a:ea typeface="Calibri"/>
                <a:cs typeface="Calibri"/>
                <a:sym typeface="Calibri"/>
              </a:rPr>
              <a:t>THANK YOU ☺</a:t>
            </a:r>
            <a:endParaRPr sz="7200" b="1">
              <a:solidFill>
                <a:srgbClr val="195562"/>
              </a:solidFill>
              <a:latin typeface="Calibri"/>
              <a:ea typeface="Calibri"/>
              <a:cs typeface="Calibri"/>
              <a:sym typeface="Calibri"/>
            </a:endParaRPr>
          </a:p>
          <a:p>
            <a:pPr marL="0" marR="0" lvl="0" indent="0" algn="l" rtl="0">
              <a:spcBef>
                <a:spcPts val="0"/>
              </a:spcBef>
              <a:spcAft>
                <a:spcPts val="0"/>
              </a:spcAft>
              <a:buNone/>
            </a:pPr>
            <a:endParaRPr sz="2400">
              <a:solidFill>
                <a:srgbClr val="19556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14" name="Google Shape;414;p29"/>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0"/>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IE" sz="1000" b="0" i="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id="420" name="Google Shape;420;p3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421" name="Google Shape;421;p30"/>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422" name="Google Shape;422;p30"/>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23" name="Google Shape;423;p30"/>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424" name="Google Shape;424;p30"/>
          <p:cNvGrpSpPr/>
          <p:nvPr/>
        </p:nvGrpSpPr>
        <p:grpSpPr>
          <a:xfrm>
            <a:off x="2569288" y="3802743"/>
            <a:ext cx="7053424" cy="1670958"/>
            <a:chOff x="2569288" y="3802743"/>
            <a:chExt cx="7053424" cy="1670958"/>
          </a:xfrm>
        </p:grpSpPr>
        <p:pic>
          <p:nvPicPr>
            <p:cNvPr id="425" name="Google Shape;425;p30"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426" name="Google Shape;426;p30"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94" name="Google Shape;94;p2"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2293620" y="1974013"/>
            <a:ext cx="766422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200" b="1" i="0" u="none" strike="noStrike" cap="none" dirty="0">
                <a:solidFill>
                  <a:srgbClr val="29BB89"/>
                </a:solidFill>
                <a:latin typeface="Quattrocento Sans"/>
                <a:ea typeface="Quattrocento Sans"/>
                <a:cs typeface="Quattrocento Sans"/>
                <a:sym typeface="Quattrocento Sans"/>
              </a:rPr>
              <a:t>INTRODUCTION TO ONLINE TEACHING</a:t>
            </a:r>
            <a:endParaRPr sz="3200" b="1" dirty="0">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166"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en-IE" sz="2800" dirty="0">
                <a:solidFill>
                  <a:srgbClr val="195562"/>
                </a:solidFill>
                <a:latin typeface="Calibri"/>
                <a:ea typeface="Calibri"/>
                <a:cs typeface="Calibri"/>
                <a:sym typeface="Calibri"/>
              </a:rPr>
              <a:t>This module aims to prepare VET tutors to establish communication with and among learners when working online.</a:t>
            </a:r>
            <a:endParaRPr dirty="0"/>
          </a:p>
        </p:txBody>
      </p:sp>
      <p:pic>
        <p:nvPicPr>
          <p:cNvPr id="98" name="Google Shape;98;p2"/>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Here you could describe the topic of the section</a:t>
            </a:r>
            <a:endParaRPr/>
          </a:p>
        </p:txBody>
      </p:sp>
      <p:sp>
        <p:nvSpPr>
          <p:cNvPr id="105" name="Google Shape;105;p3"/>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Here you could describe the topic of the section</a:t>
            </a:r>
            <a:endParaRPr/>
          </a:p>
        </p:txBody>
      </p:sp>
      <p:sp>
        <p:nvSpPr>
          <p:cNvPr id="106" name="Google Shape;106;p3"/>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Here you could describe the topic of the section</a:t>
            </a:r>
            <a:endParaRPr/>
          </a:p>
        </p:txBody>
      </p:sp>
      <p:sp>
        <p:nvSpPr>
          <p:cNvPr id="107" name="Google Shape;107;p3"/>
          <p:cNvSpPr txBox="1">
            <a:spLocks noGrp="1"/>
          </p:cNvSpPr>
          <p:nvPr>
            <p:ph type="title"/>
          </p:nvPr>
        </p:nvSpPr>
        <p:spPr>
          <a:xfrm>
            <a:off x="3537769" y="787857"/>
            <a:ext cx="5409586"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IE" sz="3600" b="1" dirty="0">
                <a:solidFill>
                  <a:srgbClr val="29BB89"/>
                </a:solidFill>
                <a:latin typeface="Quattrocento Sans"/>
                <a:ea typeface="Quattrocento Sans"/>
                <a:cs typeface="Quattrocento Sans"/>
                <a:sym typeface="Quattrocento Sans"/>
              </a:rPr>
              <a:t>Learning Outcomes</a:t>
            </a:r>
            <a:endParaRPr dirty="0"/>
          </a:p>
        </p:txBody>
      </p:sp>
      <p:pic>
        <p:nvPicPr>
          <p:cNvPr id="108" name="Google Shape;108;p3"/>
          <p:cNvPicPr preferRelativeResize="0"/>
          <p:nvPr/>
        </p:nvPicPr>
        <p:blipFill rotWithShape="1">
          <a:blip r:embed="rId4">
            <a:alphaModFix/>
          </a:blip>
          <a:srcRect/>
          <a:stretch/>
        </p:blipFill>
        <p:spPr>
          <a:xfrm>
            <a:off x="11541231" y="108086"/>
            <a:ext cx="495921" cy="495921"/>
          </a:xfrm>
          <a:prstGeom prst="rect">
            <a:avLst/>
          </a:prstGeom>
          <a:noFill/>
          <a:ln>
            <a:noFill/>
          </a:ln>
        </p:spPr>
      </p:pic>
      <p:graphicFrame>
        <p:nvGraphicFramePr>
          <p:cNvPr id="109" name="Google Shape;109;p3"/>
          <p:cNvGraphicFramePr/>
          <p:nvPr>
            <p:extLst>
              <p:ext uri="{D42A27DB-BD31-4B8C-83A1-F6EECF244321}">
                <p14:modId xmlns:p14="http://schemas.microsoft.com/office/powerpoint/2010/main" val="1622517849"/>
              </p:ext>
            </p:extLst>
          </p:nvPr>
        </p:nvGraphicFramePr>
        <p:xfrm>
          <a:off x="1285088" y="1632825"/>
          <a:ext cx="9621824" cy="3810020"/>
        </p:xfrm>
        <a:graphic>
          <a:graphicData uri="http://schemas.openxmlformats.org/drawingml/2006/table">
            <a:tbl>
              <a:tblPr firstRow="1" bandRow="1">
                <a:noFill/>
                <a:tableStyleId>{7FE68C80-0188-4036-A638-03740DEBCE55}</a:tableStyleId>
              </a:tblPr>
              <a:tblGrid>
                <a:gridCol w="2405456">
                  <a:extLst>
                    <a:ext uri="{9D8B030D-6E8A-4147-A177-3AD203B41FA5}">
                      <a16:colId xmlns:a16="http://schemas.microsoft.com/office/drawing/2014/main" val="20000"/>
                    </a:ext>
                  </a:extLst>
                </a:gridCol>
                <a:gridCol w="2405456">
                  <a:extLst>
                    <a:ext uri="{9D8B030D-6E8A-4147-A177-3AD203B41FA5}">
                      <a16:colId xmlns:a16="http://schemas.microsoft.com/office/drawing/2014/main" val="20001"/>
                    </a:ext>
                  </a:extLst>
                </a:gridCol>
                <a:gridCol w="2405456">
                  <a:extLst>
                    <a:ext uri="{9D8B030D-6E8A-4147-A177-3AD203B41FA5}">
                      <a16:colId xmlns:a16="http://schemas.microsoft.com/office/drawing/2014/main" val="20002"/>
                    </a:ext>
                  </a:extLst>
                </a:gridCol>
                <a:gridCol w="2405456">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chemeClr val="dk1"/>
                        </a:buClr>
                        <a:buSzPts val="1400"/>
                        <a:buFont typeface="Calibri"/>
                        <a:buNone/>
                      </a:pPr>
                      <a:r>
                        <a:rPr lang="en-IE" sz="1400" b="1" u="none" strike="noStrike" cap="none" dirty="0"/>
                        <a:t>1. Introduction to online teaching</a:t>
                      </a:r>
                      <a:endParaRPr sz="1400" b="1" u="none" strike="noStrike" cap="none" dirty="0"/>
                    </a:p>
                    <a:p>
                      <a:pPr marL="0" marR="0" lvl="0" indent="0" algn="ctr" rtl="0">
                        <a:spcBef>
                          <a:spcPts val="0"/>
                        </a:spcBef>
                        <a:spcAft>
                          <a:spcPts val="0"/>
                        </a:spcAft>
                        <a:buNone/>
                      </a:pPr>
                      <a:endParaRPr sz="140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dirty="0"/>
                        <a:t>2. Design </a:t>
                      </a:r>
                      <a:r>
                        <a:rPr lang="pt-PT" sz="1400" b="1" dirty="0" err="1"/>
                        <a:t>of</a:t>
                      </a:r>
                      <a:r>
                        <a:rPr lang="pt-PT" sz="1400" b="1" dirty="0"/>
                        <a:t> online curricula</a:t>
                      </a:r>
                      <a:endParaRPr sz="140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en-IE" sz="1400" b="1" dirty="0"/>
                        <a:t>3. Student engagement in online learning environments</a:t>
                      </a:r>
                      <a:endParaRPr sz="1400" dirty="0"/>
                    </a:p>
                  </a:txBody>
                  <a:tcPr marL="91450" marR="91450" marT="45725" marB="45725"/>
                </a:tc>
                <a:tc>
                  <a:txBody>
                    <a:bodyPr/>
                    <a:lstStyle/>
                    <a:p>
                      <a:pPr marL="0" marR="0" lvl="0" indent="0" algn="ctr" rtl="0">
                        <a:lnSpc>
                          <a:spcPct val="100000"/>
                        </a:lnSpc>
                        <a:spcBef>
                          <a:spcPts val="0"/>
                        </a:spcBef>
                        <a:spcAft>
                          <a:spcPts val="0"/>
                        </a:spcAft>
                        <a:buClr>
                          <a:schemeClr val="lt1"/>
                        </a:buClr>
                        <a:buSzPts val="1400"/>
                        <a:buFont typeface="Calibri"/>
                        <a:buNone/>
                      </a:pPr>
                      <a:r>
                        <a:rPr lang="en-IE" sz="1400" b="1" i="0" dirty="0">
                          <a:solidFill>
                            <a:schemeClr val="lt1"/>
                          </a:solidFill>
                          <a:latin typeface="Calibri"/>
                          <a:ea typeface="Calibri"/>
                          <a:cs typeface="Calibri"/>
                          <a:sym typeface="Calibri"/>
                        </a:rPr>
                        <a:t>4. Online communication</a:t>
                      </a:r>
                      <a:endParaRPr sz="1400" b="1" dirty="0">
                        <a:solidFill>
                          <a:schemeClr val="lt1"/>
                        </a:solidFill>
                      </a:endParaRPr>
                    </a:p>
                    <a:p>
                      <a:pPr marL="0" marR="0" lvl="0" indent="0" algn="ctr" rtl="0">
                        <a:spcBef>
                          <a:spcPts val="0"/>
                        </a:spcBef>
                        <a:spcAft>
                          <a:spcPts val="0"/>
                        </a:spcAft>
                        <a:buNone/>
                      </a:pPr>
                      <a:endParaRPr sz="1400" dirty="0"/>
                    </a:p>
                  </a:txBody>
                  <a:tcPr marL="91450" marR="91450" marT="45725" marB="45725"/>
                </a:tc>
                <a:extLst>
                  <a:ext uri="{0D108BD9-81ED-4DB2-BD59-A6C34878D82A}">
                    <a16:rowId xmlns:a16="http://schemas.microsoft.com/office/drawing/2014/main" val="10000"/>
                  </a:ext>
                </a:extLst>
              </a:tr>
              <a:tr h="370850">
                <a:tc>
                  <a:txBody>
                    <a:bodyPr/>
                    <a:lstStyle/>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Understand the specifications of online learning</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Understand how online learning has been evolving and the importance of upskilling</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Recognise the barriers of online learning</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Recognise the advantages of online learning</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Be open to transition and adapt to online learning</a:t>
                      </a:r>
                      <a:endParaRPr lang="pt-PT" sz="1400" b="0" i="0" u="none" strike="noStrike" cap="none" dirty="0">
                        <a:solidFill>
                          <a:schemeClr val="dk1"/>
                        </a:solidFill>
                        <a:effectLst/>
                        <a:latin typeface="Calibri"/>
                        <a:ea typeface="Calibri"/>
                        <a:cs typeface="Calibri"/>
                        <a:sym typeface="Arial"/>
                      </a:endParaRPr>
                    </a:p>
                    <a:p>
                      <a:pPr marL="0" marR="0" lvl="0" indent="0" algn="l" rtl="0">
                        <a:spcBef>
                          <a:spcPts val="0"/>
                        </a:spcBef>
                        <a:spcAft>
                          <a:spcPts val="0"/>
                        </a:spcAft>
                        <a:buNone/>
                      </a:pPr>
                      <a:endParaRPr sz="1400" dirty="0"/>
                    </a:p>
                  </a:txBody>
                  <a:tcPr marL="91450" marR="91450" marT="45725" marB="45725"/>
                </a:tc>
                <a:tc>
                  <a:txBody>
                    <a:bodyPr/>
                    <a:lstStyle/>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Design a proper online curriculum</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Understand how to structure an online curriculum</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Understand how to adapt a curriculum for online learning</a:t>
                      </a:r>
                      <a:endParaRPr lang="pt-PT" sz="1400" b="0" i="0" u="none" strike="noStrike" cap="none" dirty="0">
                        <a:solidFill>
                          <a:schemeClr val="dk1"/>
                        </a:solidFill>
                        <a:effectLst/>
                        <a:latin typeface="Calibri"/>
                        <a:ea typeface="Calibri"/>
                        <a:cs typeface="Calibri"/>
                        <a:sym typeface="Arial"/>
                      </a:endParaRPr>
                    </a:p>
                    <a:p>
                      <a:pPr marL="285750" marR="0" lvl="0" indent="-285750" algn="l" rtl="0">
                        <a:spcBef>
                          <a:spcPts val="0"/>
                        </a:spcBef>
                        <a:spcAft>
                          <a:spcPts val="0"/>
                        </a:spcAft>
                        <a:buFont typeface="Arial" panose="020B0604020202020204" pitchFamily="34" charset="0"/>
                        <a:buChar char="•"/>
                      </a:pPr>
                      <a:endParaRPr sz="1400" dirty="0"/>
                    </a:p>
                  </a:txBody>
                  <a:tcPr marL="91450" marR="91450" marT="45725" marB="45725"/>
                </a:tc>
                <a:tc>
                  <a:txBody>
                    <a:bodyPr/>
                    <a:lstStyle/>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Motivate the students to learn while on an online environment</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Recognise and apply engagement strategies</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Recognise and use existing engagement tools </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Find strategies for online assessment</a:t>
                      </a:r>
                      <a:endParaRPr lang="pt-PT" sz="1400" b="0" i="0" u="none" strike="noStrike" cap="none" dirty="0">
                        <a:solidFill>
                          <a:schemeClr val="dk1"/>
                        </a:solidFill>
                        <a:effectLst/>
                        <a:latin typeface="Calibri"/>
                        <a:ea typeface="Calibri"/>
                        <a:cs typeface="Calibri"/>
                        <a:sym typeface="Arial"/>
                      </a:endParaRPr>
                    </a:p>
                  </a:txBody>
                  <a:tcPr marL="91450" marR="91450" marT="45725" marB="45725"/>
                </a:tc>
                <a:tc>
                  <a:txBody>
                    <a:bodyPr/>
                    <a:lstStyle/>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Establish a communication strategy to encourage learners to communicate with the tutor and among themselves</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Reduce the barriers of online communication with their learners</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Recognise the existing online communication tools</a:t>
                      </a:r>
                      <a:endParaRPr lang="pt-PT" sz="1400" b="0" i="0" u="none" strike="noStrike" cap="none" dirty="0">
                        <a:solidFill>
                          <a:schemeClr val="dk1"/>
                        </a:solidFill>
                        <a:effectLst/>
                        <a:latin typeface="Calibri"/>
                        <a:ea typeface="Calibri"/>
                        <a:cs typeface="Calibri"/>
                        <a:sym typeface="Arial"/>
                      </a:endParaRPr>
                    </a:p>
                    <a:p>
                      <a:pPr marL="285750" lvl="0" indent="-285750">
                        <a:buFont typeface="Arial" panose="020B0604020202020204" pitchFamily="34" charset="0"/>
                        <a:buChar char="•"/>
                      </a:pPr>
                      <a:r>
                        <a:rPr lang="en-IE" sz="1400" b="0" i="0" u="none" strike="noStrike" cap="none" dirty="0">
                          <a:solidFill>
                            <a:schemeClr val="dk1"/>
                          </a:solidFill>
                          <a:effectLst/>
                          <a:latin typeface="Calibri"/>
                          <a:ea typeface="Calibri"/>
                          <a:cs typeface="Calibri"/>
                          <a:sym typeface="Arial"/>
                        </a:rPr>
                        <a:t>Choose the most appropriate online communication channels</a:t>
                      </a:r>
                      <a:endParaRPr lang="pt-PT" sz="1400" b="0" i="0" u="none" strike="noStrike" cap="none" dirty="0">
                        <a:solidFill>
                          <a:schemeClr val="dk1"/>
                        </a:solidFill>
                        <a:effectLst/>
                        <a:latin typeface="Calibri"/>
                        <a:ea typeface="Calibri"/>
                        <a:cs typeface="Calibri"/>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2584580" y="479123"/>
            <a:ext cx="7483651"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IE" sz="3600" b="1" dirty="0">
                <a:solidFill>
                  <a:srgbClr val="29BB89"/>
                </a:solidFill>
                <a:latin typeface="Quattrocento Sans"/>
                <a:ea typeface="Quattrocento Sans"/>
                <a:cs typeface="Quattrocento Sans"/>
                <a:sym typeface="Quattrocento Sans"/>
              </a:rPr>
              <a:t>In-service Training – Part B</a:t>
            </a:r>
            <a:endParaRPr dirty="0"/>
          </a:p>
        </p:txBody>
      </p:sp>
      <p:sp>
        <p:nvSpPr>
          <p:cNvPr id="115" name="Google Shape;115;p4"/>
          <p:cNvSpPr txBox="1"/>
          <p:nvPr/>
        </p:nvSpPr>
        <p:spPr>
          <a:xfrm>
            <a:off x="2351148" y="1613792"/>
            <a:ext cx="1011713"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en-IE" sz="2000" dirty="0">
                <a:solidFill>
                  <a:srgbClr val="195562"/>
                </a:solidFill>
                <a:latin typeface="Quattrocento Sans"/>
                <a:sym typeface="Quattrocento Sans"/>
              </a:rPr>
              <a:t>1.</a:t>
            </a:r>
            <a:endParaRPr sz="2000" dirty="0">
              <a:solidFill>
                <a:srgbClr val="195562"/>
              </a:solidFill>
              <a:latin typeface="Quattrocento Sans"/>
            </a:endParaRPr>
          </a:p>
        </p:txBody>
      </p:sp>
      <p:sp>
        <p:nvSpPr>
          <p:cNvPr id="116" name="Google Shape;116;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17" name="Google Shape;117;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19" name="Google Shape;119;p4"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a:lnSpc>
                <a:spcPct val="90000"/>
              </a:lnSpc>
              <a:buClr>
                <a:srgbClr val="195562"/>
              </a:buClr>
              <a:buSzPts val="2000"/>
            </a:pPr>
            <a:r>
              <a:rPr lang="en-IE" sz="2000" dirty="0">
                <a:solidFill>
                  <a:srgbClr val="195562"/>
                </a:solidFill>
                <a:latin typeface="Quattrocento Sans"/>
                <a:sym typeface="Quattrocento Sans"/>
              </a:rPr>
              <a:t>Introduction to online teaching</a:t>
            </a:r>
            <a:endParaRPr sz="2000" dirty="0">
              <a:solidFill>
                <a:srgbClr val="195562"/>
              </a:solidFill>
              <a:latin typeface="Quattrocento Sans"/>
            </a:endParaRPr>
          </a:p>
        </p:txBody>
      </p:sp>
      <p:sp>
        <p:nvSpPr>
          <p:cNvPr id="123" name="Google Shape;123;p4"/>
          <p:cNvSpPr txBox="1"/>
          <p:nvPr/>
        </p:nvSpPr>
        <p:spPr>
          <a:xfrm>
            <a:off x="3110422" y="3875228"/>
            <a:ext cx="6505525"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dirty="0">
                <a:solidFill>
                  <a:srgbClr val="195562"/>
                </a:solidFill>
                <a:latin typeface="Quattrocento Sans"/>
                <a:ea typeface="Quattrocento Sans"/>
                <a:cs typeface="Quattrocento Sans"/>
                <a:sym typeface="Quattrocento Sans"/>
              </a:rPr>
              <a:t>Student engagement in online learning environments</a:t>
            </a:r>
            <a:endParaRPr dirty="0"/>
          </a:p>
        </p:txBody>
      </p:sp>
      <p:sp>
        <p:nvSpPr>
          <p:cNvPr id="124" name="Google Shape;124;p4"/>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3200" b="1" dirty="0">
                <a:solidFill>
                  <a:srgbClr val="195562"/>
                </a:solidFill>
                <a:latin typeface="Quattrocento Sans"/>
                <a:sym typeface="Quattrocento Sans"/>
              </a:rPr>
              <a:t>Online communication</a:t>
            </a:r>
            <a:endParaRPr sz="3200" b="1" dirty="0">
              <a:solidFill>
                <a:srgbClr val="195562"/>
              </a:solidFill>
              <a:latin typeface="Quattrocento Sans"/>
            </a:endParaRPr>
          </a:p>
        </p:txBody>
      </p:sp>
      <p:sp>
        <p:nvSpPr>
          <p:cNvPr id="125" name="Google Shape;125;p4"/>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3200" b="1" dirty="0">
                <a:solidFill>
                  <a:srgbClr val="195562"/>
                </a:solidFill>
                <a:latin typeface="Quattrocento Sans"/>
                <a:sym typeface="Quattrocento Sans"/>
              </a:rPr>
              <a:t>4.</a:t>
            </a:r>
            <a:endParaRPr sz="3200" b="1" dirty="0">
              <a:solidFill>
                <a:srgbClr val="195562"/>
              </a:solidFill>
              <a:latin typeface="Quattrocento Sans"/>
            </a:endParaRPr>
          </a:p>
        </p:txBody>
      </p:sp>
      <p:sp>
        <p:nvSpPr>
          <p:cNvPr id="126" name="Google Shape;126;p4"/>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dirty="0">
                <a:solidFill>
                  <a:srgbClr val="195562"/>
                </a:solidFill>
                <a:latin typeface="Quattrocento Sans"/>
                <a:ea typeface="Quattrocento Sans"/>
                <a:cs typeface="Quattrocento Sans"/>
                <a:sym typeface="Quattrocento Sans"/>
              </a:rPr>
              <a:t>3.</a:t>
            </a:r>
            <a:endParaRPr dirty="0"/>
          </a:p>
        </p:txBody>
      </p:sp>
      <p:sp>
        <p:nvSpPr>
          <p:cNvPr id="127" name="Google Shape;127;p4"/>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dirty="0">
                <a:solidFill>
                  <a:srgbClr val="195562"/>
                </a:solidFill>
                <a:latin typeface="Quattrocento Sans"/>
                <a:ea typeface="Quattrocento Sans"/>
                <a:cs typeface="Quattrocento Sans"/>
                <a:sym typeface="Quattrocento Sans"/>
              </a:rPr>
              <a:t>2.</a:t>
            </a:r>
            <a:endParaRPr dirty="0"/>
          </a:p>
        </p:txBody>
      </p:sp>
      <p:sp>
        <p:nvSpPr>
          <p:cNvPr id="128" name="Google Shape;128;p4"/>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dirty="0">
                <a:solidFill>
                  <a:srgbClr val="195562"/>
                </a:solidFill>
                <a:latin typeface="Quattrocento Sans"/>
                <a:ea typeface="Quattrocento Sans"/>
                <a:cs typeface="Quattrocento Sans"/>
                <a:sym typeface="Quattrocento Sans"/>
              </a:rPr>
              <a:t>Design of online curricula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Shape 132"/>
        <p:cNvGrpSpPr/>
        <p:nvPr/>
      </p:nvGrpSpPr>
      <p:grpSpPr>
        <a:xfrm>
          <a:off x="0" y="0"/>
          <a:ext cx="0" cy="0"/>
          <a:chOff x="0" y="0"/>
          <a:chExt cx="0" cy="0"/>
        </a:xfrm>
      </p:grpSpPr>
      <p:sp>
        <p:nvSpPr>
          <p:cNvPr id="2" name="Retângulo 1">
            <a:extLst>
              <a:ext uri="{FF2B5EF4-FFF2-40B4-BE49-F238E27FC236}">
                <a16:creationId xmlns:a16="http://schemas.microsoft.com/office/drawing/2014/main" id="{0124F4BF-025D-FDFF-CE52-7AEB38107F2F}"/>
              </a:ext>
            </a:extLst>
          </p:cNvPr>
          <p:cNvSpPr/>
          <p:nvPr/>
        </p:nvSpPr>
        <p:spPr>
          <a:xfrm>
            <a:off x="4762918" y="1698128"/>
            <a:ext cx="6697926" cy="3456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3" name="Google Shape;133;p5"/>
          <p:cNvSpPr txBox="1"/>
          <p:nvPr/>
        </p:nvSpPr>
        <p:spPr>
          <a:xfrm>
            <a:off x="4975489" y="1036087"/>
            <a:ext cx="6272784" cy="1535051"/>
          </a:xfrm>
          <a:prstGeom prst="rect">
            <a:avLst/>
          </a:prstGeom>
        </p:spPr>
        <p:txBody>
          <a:bodyPr spcFirstLastPara="1" vert="horz" lIns="91440" tIns="45720" rIns="91440" bIns="45720" rtlCol="0" anchor="b" anchorCtr="0">
            <a:normAutofit/>
          </a:bodyPr>
          <a:lstStyle/>
          <a:p>
            <a:pPr algn="ctr">
              <a:lnSpc>
                <a:spcPct val="90000"/>
              </a:lnSpc>
            </a:pPr>
            <a:r>
              <a:rPr lang="en-US" sz="4000" b="1" dirty="0">
                <a:solidFill>
                  <a:srgbClr val="29BA86"/>
                </a:solidFill>
                <a:latin typeface="Quattrocento Sans"/>
                <a:sym typeface="Quattrocento Sans"/>
              </a:rPr>
              <a:t>Online communication</a:t>
            </a:r>
          </a:p>
        </p:txBody>
      </p:sp>
      <p:sp>
        <p:nvSpPr>
          <p:cNvPr id="136" name="Google Shape;136;p5"/>
          <p:cNvSpPr txBox="1"/>
          <p:nvPr/>
        </p:nvSpPr>
        <p:spPr>
          <a:xfrm>
            <a:off x="4975489" y="2652869"/>
            <a:ext cx="6272784" cy="2825686"/>
          </a:xfrm>
          <a:prstGeom prst="rect">
            <a:avLst/>
          </a:prstGeom>
        </p:spPr>
        <p:txBody>
          <a:bodyPr spcFirstLastPara="1" vert="horz" lIns="91440" tIns="45720" rIns="91440" bIns="45720" rtlCol="0" anchorCtr="0">
            <a:normAutofit/>
          </a:bodyPr>
          <a:lstStyle/>
          <a:p>
            <a:pPr marR="0" lvl="0" algn="just">
              <a:lnSpc>
                <a:spcPct val="90000"/>
              </a:lnSpc>
              <a:spcBef>
                <a:spcPts val="0"/>
              </a:spcBef>
              <a:spcAft>
                <a:spcPts val="600"/>
              </a:spcAft>
            </a:pPr>
            <a:r>
              <a:rPr lang="en-US" sz="2400" dirty="0">
                <a:solidFill>
                  <a:srgbClr val="195562"/>
                </a:solidFill>
                <a:latin typeface="Quattrocento Sans"/>
              </a:rPr>
              <a:t>In online learning, where communication is limited compared to a face-to-face setting, it’s essential that the educator creates a good communication strategy and provides ways for learners to communicate with the educator and among themselves.</a:t>
            </a:r>
          </a:p>
        </p:txBody>
      </p:sp>
      <p:sp>
        <p:nvSpPr>
          <p:cNvPr id="134" name="Google Shape;134;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5" name="Google Shape;135;p5" descr="Text&#10;&#10;Description automatically generated"/>
          <p:cNvPicPr preferRelativeResize="0"/>
          <p:nvPr/>
        </p:nvPicPr>
        <p:blipFill rotWithShape="1">
          <a:blip r:embed="rId5">
            <a:alphaModFix/>
          </a:blip>
          <a:srcRect/>
          <a:stretch/>
        </p:blipFill>
        <p:spPr>
          <a:xfrm>
            <a:off x="235341" y="6242795"/>
            <a:ext cx="1964299" cy="427819"/>
          </a:xfrm>
          <a:prstGeom prst="rect">
            <a:avLst/>
          </a:prstGeom>
          <a:noFill/>
          <a:ln>
            <a:noFill/>
          </a:ln>
        </p:spPr>
      </p:pic>
      <p:pic>
        <p:nvPicPr>
          <p:cNvPr id="137" name="Google Shape;137;p5"/>
          <p:cNvPicPr preferRelativeResize="0"/>
          <p:nvPr/>
        </p:nvPicPr>
        <p:blipFill rotWithShape="1">
          <a:blip r:embed="rId6">
            <a:alphaModFix/>
          </a:blip>
          <a:srcRect/>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8" name="Retângulo 17">
            <a:extLst>
              <a:ext uri="{FF2B5EF4-FFF2-40B4-BE49-F238E27FC236}">
                <a16:creationId xmlns:a16="http://schemas.microsoft.com/office/drawing/2014/main" id="{F96C746A-2860-70D9-B273-46D97EFBDB07}"/>
              </a:ext>
            </a:extLst>
          </p:cNvPr>
          <p:cNvSpPr/>
          <p:nvPr/>
        </p:nvSpPr>
        <p:spPr>
          <a:xfrm>
            <a:off x="6862916" y="2427792"/>
            <a:ext cx="5329084" cy="3097161"/>
          </a:xfrm>
          <a:prstGeom prst="rect">
            <a:avLst/>
          </a:prstGeom>
          <a:solidFill>
            <a:srgbClr val="29B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3" name="Google Shape;143;p6"/>
          <p:cNvSpPr txBox="1"/>
          <p:nvPr/>
        </p:nvSpPr>
        <p:spPr>
          <a:xfrm>
            <a:off x="895740" y="883640"/>
            <a:ext cx="9947735"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4000" b="1" dirty="0">
                <a:solidFill>
                  <a:srgbClr val="29BA86"/>
                </a:solidFill>
                <a:latin typeface="Quattrocento Sans"/>
                <a:ea typeface="Quattrocento Sans"/>
                <a:cs typeface="Quattrocento Sans"/>
                <a:sym typeface="Quattrocento Sans"/>
              </a:rPr>
              <a:t>Tools for online </a:t>
            </a:r>
            <a:r>
              <a:rPr lang="pt-PT" sz="4000" b="1" dirty="0" err="1">
                <a:solidFill>
                  <a:srgbClr val="29BA86"/>
                </a:solidFill>
                <a:latin typeface="Quattrocento Sans"/>
                <a:ea typeface="Quattrocento Sans"/>
                <a:cs typeface="Quattrocento Sans"/>
                <a:sym typeface="Quattrocento Sans"/>
              </a:rPr>
              <a:t>communication</a:t>
            </a:r>
            <a:endParaRPr dirty="0"/>
          </a:p>
          <a:p>
            <a:pPr marL="0" marR="0" lvl="0" indent="0" algn="ctr" rtl="0">
              <a:spcBef>
                <a:spcPts val="0"/>
              </a:spcBef>
              <a:spcAft>
                <a:spcPts val="0"/>
              </a:spcAft>
              <a:buNone/>
            </a:pPr>
            <a:endParaRPr sz="3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29BA86"/>
              </a:solidFill>
              <a:latin typeface="Quattrocento Sans"/>
              <a:ea typeface="Quattrocento Sans"/>
              <a:cs typeface="Quattrocento Sans"/>
              <a:sym typeface="Quattrocento Sans"/>
            </a:endParaRPr>
          </a:p>
        </p:txBody>
      </p:sp>
      <p:sp>
        <p:nvSpPr>
          <p:cNvPr id="144" name="Google Shape;144;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6"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2" name="Google Shape;148;p6">
            <a:extLst>
              <a:ext uri="{FF2B5EF4-FFF2-40B4-BE49-F238E27FC236}">
                <a16:creationId xmlns:a16="http://schemas.microsoft.com/office/drawing/2014/main" id="{77F7AE5D-2195-C70C-7439-460459AFA79F}"/>
              </a:ext>
            </a:extLst>
          </p:cNvPr>
          <p:cNvSpPr txBox="1"/>
          <p:nvPr/>
        </p:nvSpPr>
        <p:spPr>
          <a:xfrm>
            <a:off x="1648468" y="2630931"/>
            <a:ext cx="4563679" cy="2246729"/>
          </a:xfrm>
          <a:prstGeom prst="rect">
            <a:avLst/>
          </a:prstGeom>
          <a:noFill/>
          <a:ln>
            <a:noFill/>
          </a:ln>
        </p:spPr>
        <p:txBody>
          <a:bodyPr spcFirstLastPara="1" wrap="square" lIns="91425" tIns="45700" rIns="91425" bIns="45700" anchor="t" anchorCtr="0">
            <a:spAutoFit/>
          </a:bodyPr>
          <a:lstStyle/>
          <a:p>
            <a:pPr lvl="0"/>
            <a:r>
              <a:rPr lang="pt-PT" sz="2000" dirty="0" err="1">
                <a:solidFill>
                  <a:srgbClr val="195562"/>
                </a:solidFill>
                <a:latin typeface="Quattrocento Sans"/>
                <a:ea typeface="Quattrocento Sans"/>
                <a:cs typeface="Quattrocento Sans"/>
                <a:sym typeface="Quattrocento Sans"/>
              </a:rPr>
              <a:t>With</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the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increase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of</a:t>
            </a:r>
            <a:r>
              <a:rPr lang="pt-PT" sz="2000" dirty="0">
                <a:solidFill>
                  <a:srgbClr val="195562"/>
                </a:solidFill>
                <a:latin typeface="Quattrocento Sans"/>
                <a:ea typeface="Quattrocento Sans"/>
                <a:cs typeface="Quattrocento Sans"/>
                <a:sym typeface="Quattrocento Sans"/>
              </a:rPr>
              <a:t> online </a:t>
            </a:r>
            <a:r>
              <a:rPr lang="pt-PT" sz="2000" dirty="0" err="1">
                <a:solidFill>
                  <a:srgbClr val="195562"/>
                </a:solidFill>
                <a:latin typeface="Quattrocento Sans"/>
                <a:ea typeface="Quattrocento Sans"/>
                <a:cs typeface="Quattrocento Sans"/>
                <a:sym typeface="Quattrocento Sans"/>
              </a:rPr>
              <a:t>learning</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the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number</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of</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tools</a:t>
            </a:r>
            <a:r>
              <a:rPr lang="pt-PT" sz="2000" dirty="0">
                <a:solidFill>
                  <a:srgbClr val="195562"/>
                </a:solidFill>
                <a:latin typeface="Quattrocento Sans"/>
                <a:ea typeface="Quattrocento Sans"/>
                <a:cs typeface="Quattrocento Sans"/>
                <a:sym typeface="Quattrocento Sans"/>
              </a:rPr>
              <a:t> to </a:t>
            </a:r>
            <a:r>
              <a:rPr lang="pt-PT" sz="2000" dirty="0" err="1">
                <a:solidFill>
                  <a:srgbClr val="195562"/>
                </a:solidFill>
                <a:latin typeface="Quattrocento Sans"/>
                <a:ea typeface="Quattrocento Sans"/>
                <a:cs typeface="Quattrocento Sans"/>
                <a:sym typeface="Quattrocento Sans"/>
              </a:rPr>
              <a:t>communicate</a:t>
            </a:r>
            <a:r>
              <a:rPr lang="pt-PT" sz="2000" dirty="0">
                <a:solidFill>
                  <a:srgbClr val="195562"/>
                </a:solidFill>
                <a:latin typeface="Quattrocento Sans"/>
                <a:ea typeface="Quattrocento Sans"/>
                <a:cs typeface="Quattrocento Sans"/>
                <a:sym typeface="Quattrocento Sans"/>
              </a:rPr>
              <a:t> online </a:t>
            </a:r>
            <a:r>
              <a:rPr lang="pt-PT" sz="2000" dirty="0" err="1">
                <a:solidFill>
                  <a:srgbClr val="195562"/>
                </a:solidFill>
                <a:latin typeface="Quattrocento Sans"/>
                <a:ea typeface="Quattrocento Sans"/>
                <a:cs typeface="Quattrocento Sans"/>
                <a:sym typeface="Quattrocento Sans"/>
              </a:rPr>
              <a:t>have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also</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increased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Educators</a:t>
            </a:r>
            <a:r>
              <a:rPr lang="pt-PT" sz="2000" dirty="0">
                <a:solidFill>
                  <a:srgbClr val="195562"/>
                </a:solidFill>
                <a:latin typeface="Quattrocento Sans"/>
                <a:ea typeface="Quattrocento Sans"/>
                <a:cs typeface="Quattrocento Sans"/>
                <a:sym typeface="Quattrocento Sans"/>
              </a:rPr>
              <a:t> can </a:t>
            </a:r>
            <a:r>
              <a:rPr lang="pt-PT" sz="2000" dirty="0" err="1">
                <a:solidFill>
                  <a:srgbClr val="195562"/>
                </a:solidFill>
                <a:latin typeface="Quattrocento Sans"/>
                <a:ea typeface="Quattrocento Sans"/>
                <a:cs typeface="Quattrocento Sans"/>
                <a:sym typeface="Quattrocento Sans"/>
              </a:rPr>
              <a:t>now</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easily</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find</a:t>
            </a:r>
            <a:r>
              <a:rPr lang="pt-PT" sz="2000" dirty="0">
                <a:solidFill>
                  <a:srgbClr val="195562"/>
                </a:solidFill>
                <a:latin typeface="Quattrocento Sans"/>
                <a:ea typeface="Quattrocento Sans"/>
                <a:cs typeface="Quattrocento Sans"/>
                <a:sym typeface="Quattrocento Sans"/>
              </a:rPr>
              <a:t> a </a:t>
            </a:r>
            <a:r>
              <a:rPr lang="pt-PT" sz="2000" dirty="0" err="1">
                <a:solidFill>
                  <a:srgbClr val="195562"/>
                </a:solidFill>
                <a:latin typeface="Quattrocento Sans"/>
                <a:ea typeface="Quattrocento Sans"/>
                <a:cs typeface="Quattrocento Sans"/>
                <a:sym typeface="Quattrocento Sans"/>
              </a:rPr>
              <a:t>myriad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of</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tools</a:t>
            </a:r>
            <a:r>
              <a:rPr lang="pt-PT" sz="2000" dirty="0">
                <a:solidFill>
                  <a:srgbClr val="195562"/>
                </a:solidFill>
                <a:latin typeface="Quattrocento Sans"/>
                <a:ea typeface="Quattrocento Sans"/>
                <a:cs typeface="Quattrocento Sans"/>
                <a:sym typeface="Quattrocento Sans"/>
              </a:rPr>
              <a:t> to </a:t>
            </a:r>
            <a:r>
              <a:rPr lang="pt-PT" sz="2000" dirty="0" err="1">
                <a:solidFill>
                  <a:srgbClr val="195562"/>
                </a:solidFill>
                <a:latin typeface="Quattrocento Sans"/>
                <a:ea typeface="Quattrocento Sans"/>
                <a:cs typeface="Quattrocento Sans"/>
                <a:sym typeface="Quattrocento Sans"/>
              </a:rPr>
              <a:t>facilitate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communication</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with</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learners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but</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with</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so</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many</a:t>
            </a:r>
            <a:r>
              <a:rPr lang="pt-PT" sz="2000" dirty="0">
                <a:solidFill>
                  <a:srgbClr val="195562"/>
                </a:solidFill>
                <a:latin typeface="Quattrocento Sans"/>
                <a:ea typeface="Quattrocento Sans"/>
                <a:cs typeface="Quattrocento Sans"/>
                <a:sym typeface="Quattrocento Sans"/>
              </a:rPr>
              <a:t> to </a:t>
            </a:r>
            <a:r>
              <a:rPr lang="pt-PT" sz="2000" dirty="0" err="1">
                <a:solidFill>
                  <a:srgbClr val="195562"/>
                </a:solidFill>
                <a:latin typeface="Quattrocento Sans"/>
                <a:ea typeface="Quattrocento Sans"/>
                <a:cs typeface="Quattrocento Sans"/>
                <a:sym typeface="Quattrocento Sans"/>
              </a:rPr>
              <a:t>choose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from</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it’s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important</a:t>
            </a:r>
            <a:r>
              <a:rPr lang="pt-PT" sz="2000" dirty="0">
                <a:solidFill>
                  <a:srgbClr val="195562"/>
                </a:solidFill>
                <a:latin typeface="Quattrocento Sans"/>
                <a:ea typeface="Quattrocento Sans"/>
                <a:cs typeface="Quattrocento Sans"/>
                <a:sym typeface="Quattrocento Sans"/>
              </a:rPr>
              <a:t> to </a:t>
            </a:r>
            <a:r>
              <a:rPr lang="pt-PT" sz="2000" dirty="0" err="1">
                <a:solidFill>
                  <a:srgbClr val="195562"/>
                </a:solidFill>
                <a:latin typeface="Quattrocento Sans"/>
                <a:ea typeface="Quattrocento Sans"/>
                <a:cs typeface="Quattrocento Sans"/>
                <a:sym typeface="Quattrocento Sans"/>
              </a:rPr>
              <a:t>choose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the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most</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appropriate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tools</a:t>
            </a:r>
            <a:r>
              <a:rPr lang="pt-PT" sz="2000" dirty="0">
                <a:solidFill>
                  <a:srgbClr val="195562"/>
                </a:solidFill>
                <a:latin typeface="Quattrocento Sans"/>
                <a:ea typeface="Quattrocento Sans"/>
                <a:cs typeface="Quattrocento Sans"/>
                <a:sym typeface="Quattrocento Sans"/>
              </a:rPr>
              <a:t>.</a:t>
            </a:r>
            <a:endParaRPr dirty="0">
              <a:solidFill>
                <a:schemeClr val="dk1"/>
              </a:solidFill>
              <a:latin typeface="Quattrocento Sans"/>
              <a:ea typeface="Quattrocento Sans"/>
              <a:cs typeface="Quattrocento Sans"/>
              <a:sym typeface="Quattrocento Sans"/>
            </a:endParaRPr>
          </a:p>
        </p:txBody>
      </p:sp>
      <p:sp>
        <p:nvSpPr>
          <p:cNvPr id="15" name="Google Shape;148;p6">
            <a:extLst>
              <a:ext uri="{FF2B5EF4-FFF2-40B4-BE49-F238E27FC236}">
                <a16:creationId xmlns:a16="http://schemas.microsoft.com/office/drawing/2014/main" id="{A3DD6EAF-6B2E-406B-1E67-02C2A7F49FB9}"/>
              </a:ext>
            </a:extLst>
          </p:cNvPr>
          <p:cNvSpPr txBox="1"/>
          <p:nvPr/>
        </p:nvSpPr>
        <p:spPr>
          <a:xfrm>
            <a:off x="7589856" y="5022170"/>
            <a:ext cx="3875203"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100" dirty="0" err="1">
                <a:solidFill>
                  <a:schemeClr val="bg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Watch</a:t>
            </a:r>
            <a:r>
              <a:rPr lang="pt-PT" sz="1100" dirty="0">
                <a:solidFill>
                  <a:schemeClr val="bg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 </a:t>
            </a:r>
            <a:r>
              <a:rPr lang="pt-PT" sz="1100" dirty="0" err="1">
                <a:solidFill>
                  <a:schemeClr val="bg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video</a:t>
            </a:r>
            <a:endParaRPr sz="1050" dirty="0">
              <a:solidFill>
                <a:schemeClr val="bg1"/>
              </a:solidFill>
              <a:latin typeface="Quattrocento Sans"/>
              <a:ea typeface="Quattrocento Sans"/>
              <a:cs typeface="Quattrocento Sans"/>
              <a:sym typeface="Quattrocento Sans"/>
            </a:endParaRPr>
          </a:p>
        </p:txBody>
      </p:sp>
      <p:pic>
        <p:nvPicPr>
          <p:cNvPr id="2" name="Multimédia Online 1" title="MOOCdigital. How to choose online communication tools?">
            <a:hlinkClick r:id="" action="ppaction://media"/>
            <a:extLst>
              <a:ext uri="{FF2B5EF4-FFF2-40B4-BE49-F238E27FC236}">
                <a16:creationId xmlns:a16="http://schemas.microsoft.com/office/drawing/2014/main" id="{05453DDF-8D5A-5378-53E1-66829E9A5FE3}"/>
              </a:ext>
            </a:extLst>
          </p:cNvPr>
          <p:cNvPicPr>
            <a:picLocks noRot="1" noChangeAspect="1"/>
          </p:cNvPicPr>
          <p:nvPr>
            <a:videoFile r:link="rId1"/>
          </p:nvPr>
        </p:nvPicPr>
        <p:blipFill>
          <a:blip r:embed="rId7"/>
          <a:stretch>
            <a:fillRect/>
          </a:stretch>
        </p:blipFill>
        <p:spPr>
          <a:xfrm>
            <a:off x="7589856" y="2699481"/>
            <a:ext cx="3875203" cy="2189490"/>
          </a:xfrm>
          <a:prstGeom prst="rect">
            <a:avLst/>
          </a:prstGeom>
        </p:spPr>
      </p:pic>
    </p:spTree>
    <p:extLst>
      <p:ext uri="{BB962C8B-B14F-4D97-AF65-F5344CB8AC3E}">
        <p14:creationId xmlns:p14="http://schemas.microsoft.com/office/powerpoint/2010/main" val="101277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4000" b="1" dirty="0">
                <a:solidFill>
                  <a:srgbClr val="29BA86"/>
                </a:solidFill>
                <a:latin typeface="Quattrocento Sans"/>
                <a:ea typeface="Quattrocento Sans"/>
                <a:cs typeface="Quattrocento Sans"/>
                <a:sym typeface="Quattrocento Sans"/>
              </a:rPr>
              <a:t>Tools for online </a:t>
            </a:r>
            <a:r>
              <a:rPr lang="pt-PT" sz="4000" b="1" dirty="0" err="1">
                <a:solidFill>
                  <a:srgbClr val="29BA86"/>
                </a:solidFill>
                <a:latin typeface="Quattrocento Sans"/>
                <a:ea typeface="Quattrocento Sans"/>
                <a:cs typeface="Quattrocento Sans"/>
                <a:sym typeface="Quattrocento Sans"/>
              </a:rPr>
              <a:t>communication</a:t>
            </a:r>
            <a:endParaRPr dirty="0"/>
          </a:p>
        </p:txBody>
      </p:sp>
      <p:sp>
        <p:nvSpPr>
          <p:cNvPr id="144" name="Google Shape;144;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2" name="Google Shape;148;p6">
            <a:extLst>
              <a:ext uri="{FF2B5EF4-FFF2-40B4-BE49-F238E27FC236}">
                <a16:creationId xmlns:a16="http://schemas.microsoft.com/office/drawing/2014/main" id="{77F7AE5D-2195-C70C-7439-460459AFA79F}"/>
              </a:ext>
            </a:extLst>
          </p:cNvPr>
          <p:cNvSpPr txBox="1"/>
          <p:nvPr/>
        </p:nvSpPr>
        <p:spPr>
          <a:xfrm>
            <a:off x="1643773" y="1831361"/>
            <a:ext cx="8904454" cy="707846"/>
          </a:xfrm>
          <a:prstGeom prst="rect">
            <a:avLst/>
          </a:prstGeom>
          <a:noFill/>
          <a:ln>
            <a:noFill/>
          </a:ln>
        </p:spPr>
        <p:txBody>
          <a:bodyPr spcFirstLastPara="1" wrap="square" lIns="91425" tIns="45700" rIns="91425" bIns="45700" anchor="t" anchorCtr="0">
            <a:spAutoFit/>
          </a:bodyPr>
          <a:lstStyle/>
          <a:p>
            <a:pPr lvl="0" algn="ctr"/>
            <a:r>
              <a:rPr lang="pt-PT" sz="2000" b="1" dirty="0" err="1">
                <a:solidFill>
                  <a:srgbClr val="195562"/>
                </a:solidFill>
                <a:latin typeface="Quattrocento Sans"/>
                <a:ea typeface="Quattrocento Sans"/>
                <a:cs typeface="Quattrocento Sans"/>
                <a:sym typeface="Quattrocento Sans"/>
              </a:rPr>
              <a:t>Videoconfering</a:t>
            </a:r>
            <a:r>
              <a:rPr lang="pt-PT" sz="2000" b="1" dirty="0">
                <a:solidFill>
                  <a:srgbClr val="195562"/>
                </a:solidFill>
                <a:latin typeface="Quattrocento Sans"/>
                <a:ea typeface="Quattrocento Sans"/>
                <a:cs typeface="Quattrocento Sans"/>
                <a:sym typeface="Quattrocento Sans"/>
              </a:rPr>
              <a:t>:</a:t>
            </a:r>
          </a:p>
          <a:p>
            <a:pPr lvl="0" algn="ctr"/>
            <a:r>
              <a:rPr lang="pt-PT" sz="2000" dirty="0" err="1">
                <a:solidFill>
                  <a:srgbClr val="195562"/>
                </a:solidFill>
                <a:latin typeface="Quattrocento Sans"/>
                <a:ea typeface="Quattrocento Sans"/>
                <a:cs typeface="Quattrocento Sans"/>
                <a:sym typeface="Quattrocento Sans"/>
              </a:rPr>
              <a:t>tools</a:t>
            </a:r>
            <a:r>
              <a:rPr lang="pt-PT" sz="2000" dirty="0">
                <a:solidFill>
                  <a:srgbClr val="195562"/>
                </a:solidFill>
                <a:latin typeface="Quattrocento Sans"/>
                <a:ea typeface="Quattrocento Sans"/>
                <a:cs typeface="Quattrocento Sans"/>
                <a:sym typeface="Quattrocento Sans"/>
              </a:rPr>
              <a:t> to </a:t>
            </a:r>
            <a:r>
              <a:rPr lang="pt-PT" sz="2000" dirty="0" err="1">
                <a:solidFill>
                  <a:srgbClr val="195562"/>
                </a:solidFill>
                <a:latin typeface="Quattrocento Sans"/>
                <a:ea typeface="Quattrocento Sans"/>
                <a:cs typeface="Quattrocento Sans"/>
                <a:sym typeface="Quattrocento Sans"/>
              </a:rPr>
              <a:t>hold</a:t>
            </a:r>
            <a:r>
              <a:rPr lang="pt-PT" sz="2000" dirty="0">
                <a:solidFill>
                  <a:srgbClr val="195562"/>
                </a:solidFill>
                <a:latin typeface="Quattrocento Sans"/>
                <a:ea typeface="Quattrocento Sans"/>
                <a:cs typeface="Quattrocento Sans"/>
                <a:sym typeface="Quattrocento Sans"/>
              </a:rPr>
              <a:t> online meetings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synchronous</a:t>
            </a:r>
            <a:r>
              <a:rPr lang="pt-PT" sz="2000" dirty="0">
                <a:solidFill>
                  <a:srgbClr val="195562"/>
                </a:solidFill>
                <a:latin typeface="Quattrocento Sans"/>
                <a:ea typeface="Quattrocento Sans"/>
                <a:cs typeface="Quattrocento Sans"/>
                <a:sym typeface="Quattrocento Sans"/>
              </a:rPr>
              <a:t> classes</a:t>
            </a:r>
            <a:endParaRPr dirty="0">
              <a:solidFill>
                <a:schemeClr val="dk1"/>
              </a:solidFill>
              <a:latin typeface="Quattrocento Sans"/>
              <a:ea typeface="Quattrocento Sans"/>
              <a:cs typeface="Quattrocento Sans"/>
              <a:sym typeface="Quattrocento Sans"/>
            </a:endParaRPr>
          </a:p>
        </p:txBody>
      </p:sp>
      <p:sp>
        <p:nvSpPr>
          <p:cNvPr id="3" name="Google Shape;136;p5">
            <a:extLst>
              <a:ext uri="{FF2B5EF4-FFF2-40B4-BE49-F238E27FC236}">
                <a16:creationId xmlns:a16="http://schemas.microsoft.com/office/drawing/2014/main" id="{34F4FC11-74F4-8A56-24BE-162684302D55}"/>
              </a:ext>
            </a:extLst>
          </p:cNvPr>
          <p:cNvSpPr txBox="1"/>
          <p:nvPr/>
        </p:nvSpPr>
        <p:spPr>
          <a:xfrm>
            <a:off x="2718386" y="3924576"/>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Google Hangouts</a:t>
            </a:r>
          </a:p>
        </p:txBody>
      </p:sp>
      <p:pic>
        <p:nvPicPr>
          <p:cNvPr id="9" name="image36.png" descr="Google Hangouts Logo PNG Vector (EPS) Free Download">
            <a:extLst>
              <a:ext uri="{FF2B5EF4-FFF2-40B4-BE49-F238E27FC236}">
                <a16:creationId xmlns:a16="http://schemas.microsoft.com/office/drawing/2014/main" id="{8FDAA2DC-D14E-FC19-DA38-D2D5C884F4A3}"/>
              </a:ext>
            </a:extLst>
          </p:cNvPr>
          <p:cNvPicPr/>
          <p:nvPr/>
        </p:nvPicPr>
        <p:blipFill>
          <a:blip r:embed="rId5"/>
          <a:srcRect/>
          <a:stretch>
            <a:fillRect/>
          </a:stretch>
        </p:blipFill>
        <p:spPr>
          <a:xfrm>
            <a:off x="3326844" y="3198561"/>
            <a:ext cx="584200" cy="617220"/>
          </a:xfrm>
          <a:prstGeom prst="rect">
            <a:avLst/>
          </a:prstGeom>
          <a:ln/>
        </p:spPr>
      </p:pic>
      <p:pic>
        <p:nvPicPr>
          <p:cNvPr id="10" name="image24.png" descr="Logos | All Files Official Brand Assets | Brandfolder">
            <a:extLst>
              <a:ext uri="{FF2B5EF4-FFF2-40B4-BE49-F238E27FC236}">
                <a16:creationId xmlns:a16="http://schemas.microsoft.com/office/drawing/2014/main" id="{EC1B0077-7C73-F469-A999-6A58ABFE4D37}"/>
              </a:ext>
            </a:extLst>
          </p:cNvPr>
          <p:cNvPicPr/>
          <p:nvPr/>
        </p:nvPicPr>
        <p:blipFill>
          <a:blip r:embed="rId6"/>
          <a:srcRect/>
          <a:stretch>
            <a:fillRect/>
          </a:stretch>
        </p:blipFill>
        <p:spPr>
          <a:xfrm>
            <a:off x="5039374" y="3254547"/>
            <a:ext cx="518160" cy="518160"/>
          </a:xfrm>
          <a:prstGeom prst="rect">
            <a:avLst/>
          </a:prstGeom>
          <a:ln/>
        </p:spPr>
      </p:pic>
      <p:sp>
        <p:nvSpPr>
          <p:cNvPr id="11" name="Google Shape;136;p5">
            <a:extLst>
              <a:ext uri="{FF2B5EF4-FFF2-40B4-BE49-F238E27FC236}">
                <a16:creationId xmlns:a16="http://schemas.microsoft.com/office/drawing/2014/main" id="{0E079723-EED3-3C97-DC8F-751E95D53337}"/>
              </a:ext>
            </a:extLst>
          </p:cNvPr>
          <p:cNvSpPr txBox="1"/>
          <p:nvPr/>
        </p:nvSpPr>
        <p:spPr>
          <a:xfrm>
            <a:off x="4500908" y="3924576"/>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Zoom meetings</a:t>
            </a:r>
          </a:p>
        </p:txBody>
      </p:sp>
      <p:pic>
        <p:nvPicPr>
          <p:cNvPr id="13" name="image23.png">
            <a:extLst>
              <a:ext uri="{FF2B5EF4-FFF2-40B4-BE49-F238E27FC236}">
                <a16:creationId xmlns:a16="http://schemas.microsoft.com/office/drawing/2014/main" id="{411BED45-A42F-D654-47F3-1EB8F9322B56}"/>
              </a:ext>
            </a:extLst>
          </p:cNvPr>
          <p:cNvPicPr/>
          <p:nvPr/>
        </p:nvPicPr>
        <p:blipFill>
          <a:blip r:embed="rId7"/>
          <a:srcRect/>
          <a:stretch>
            <a:fillRect/>
          </a:stretch>
        </p:blipFill>
        <p:spPr>
          <a:xfrm>
            <a:off x="6601163" y="3147243"/>
            <a:ext cx="716280" cy="716280"/>
          </a:xfrm>
          <a:prstGeom prst="rect">
            <a:avLst/>
          </a:prstGeom>
          <a:ln/>
        </p:spPr>
      </p:pic>
      <p:sp>
        <p:nvSpPr>
          <p:cNvPr id="14" name="Google Shape;136;p5">
            <a:extLst>
              <a:ext uri="{FF2B5EF4-FFF2-40B4-BE49-F238E27FC236}">
                <a16:creationId xmlns:a16="http://schemas.microsoft.com/office/drawing/2014/main" id="{9D0F2CE7-4180-2130-9BD3-014ACE6CCCDD}"/>
              </a:ext>
            </a:extLst>
          </p:cNvPr>
          <p:cNvSpPr txBox="1"/>
          <p:nvPr/>
        </p:nvSpPr>
        <p:spPr>
          <a:xfrm>
            <a:off x="6161757" y="3924576"/>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Microsoft teams</a:t>
            </a:r>
          </a:p>
        </p:txBody>
      </p:sp>
      <p:pic>
        <p:nvPicPr>
          <p:cNvPr id="17" name="Gráfico 16">
            <a:extLst>
              <a:ext uri="{FF2B5EF4-FFF2-40B4-BE49-F238E27FC236}">
                <a16:creationId xmlns:a16="http://schemas.microsoft.com/office/drawing/2014/main" id="{21BCCFBC-7CED-E84B-15FC-59D9D2D281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47653" y="3254547"/>
            <a:ext cx="479904" cy="484263"/>
          </a:xfrm>
          <a:prstGeom prst="rect">
            <a:avLst/>
          </a:prstGeom>
        </p:spPr>
      </p:pic>
      <p:sp>
        <p:nvSpPr>
          <p:cNvPr id="19" name="Google Shape;136;p5">
            <a:extLst>
              <a:ext uri="{FF2B5EF4-FFF2-40B4-BE49-F238E27FC236}">
                <a16:creationId xmlns:a16="http://schemas.microsoft.com/office/drawing/2014/main" id="{E0777CFB-6F6D-8B24-D250-9A267AD041D4}"/>
              </a:ext>
            </a:extLst>
          </p:cNvPr>
          <p:cNvSpPr txBox="1"/>
          <p:nvPr/>
        </p:nvSpPr>
        <p:spPr>
          <a:xfrm>
            <a:off x="7690059" y="3924575"/>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Skype</a:t>
            </a:r>
          </a:p>
        </p:txBody>
      </p:sp>
    </p:spTree>
    <p:extLst>
      <p:ext uri="{BB962C8B-B14F-4D97-AF65-F5344CB8AC3E}">
        <p14:creationId xmlns:p14="http://schemas.microsoft.com/office/powerpoint/2010/main" val="34568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4000" b="1" dirty="0">
                <a:solidFill>
                  <a:srgbClr val="29BA86"/>
                </a:solidFill>
                <a:latin typeface="Quattrocento Sans"/>
                <a:ea typeface="Quattrocento Sans"/>
                <a:cs typeface="Quattrocento Sans"/>
                <a:sym typeface="Quattrocento Sans"/>
              </a:rPr>
              <a:t>Tools for online </a:t>
            </a:r>
            <a:r>
              <a:rPr lang="pt-PT" sz="4000" b="1" dirty="0" err="1">
                <a:solidFill>
                  <a:srgbClr val="29BA86"/>
                </a:solidFill>
                <a:latin typeface="Quattrocento Sans"/>
                <a:ea typeface="Quattrocento Sans"/>
                <a:cs typeface="Quattrocento Sans"/>
                <a:sym typeface="Quattrocento Sans"/>
              </a:rPr>
              <a:t>communication</a:t>
            </a:r>
            <a:endParaRPr dirty="0"/>
          </a:p>
        </p:txBody>
      </p:sp>
      <p:sp>
        <p:nvSpPr>
          <p:cNvPr id="144" name="Google Shape;144;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2" name="Google Shape;148;p6">
            <a:extLst>
              <a:ext uri="{FF2B5EF4-FFF2-40B4-BE49-F238E27FC236}">
                <a16:creationId xmlns:a16="http://schemas.microsoft.com/office/drawing/2014/main" id="{77F7AE5D-2195-C70C-7439-460459AFA79F}"/>
              </a:ext>
            </a:extLst>
          </p:cNvPr>
          <p:cNvSpPr txBox="1"/>
          <p:nvPr/>
        </p:nvSpPr>
        <p:spPr>
          <a:xfrm>
            <a:off x="1643773" y="1778611"/>
            <a:ext cx="8904454" cy="1015622"/>
          </a:xfrm>
          <a:prstGeom prst="rect">
            <a:avLst/>
          </a:prstGeom>
          <a:noFill/>
          <a:ln>
            <a:noFill/>
          </a:ln>
        </p:spPr>
        <p:txBody>
          <a:bodyPr spcFirstLastPara="1" wrap="square" lIns="91425" tIns="45700" rIns="91425" bIns="45700" anchor="t" anchorCtr="0">
            <a:spAutoFit/>
          </a:bodyPr>
          <a:lstStyle/>
          <a:p>
            <a:pPr lvl="0" algn="ctr"/>
            <a:r>
              <a:rPr lang="pt-PT" sz="2000" b="1" dirty="0" err="1">
                <a:solidFill>
                  <a:srgbClr val="195562"/>
                </a:solidFill>
                <a:latin typeface="Quattrocento Sans"/>
                <a:ea typeface="Quattrocento Sans"/>
                <a:cs typeface="Quattrocento Sans"/>
                <a:sym typeface="Quattrocento Sans"/>
              </a:rPr>
              <a:t>Chatting</a:t>
            </a:r>
            <a:r>
              <a:rPr lang="pt-PT" sz="2000" b="1" dirty="0">
                <a:solidFill>
                  <a:srgbClr val="195562"/>
                </a:solidFill>
                <a:latin typeface="Quattrocento Sans"/>
                <a:ea typeface="Quattrocento Sans"/>
                <a:cs typeface="Quattrocento Sans"/>
                <a:sym typeface="Quattrocento Sans"/>
              </a:rPr>
              <a:t>:</a:t>
            </a:r>
          </a:p>
          <a:p>
            <a:pPr lvl="0" algn="ctr"/>
            <a:r>
              <a:rPr lang="pt-PT" sz="2000" dirty="0" err="1">
                <a:solidFill>
                  <a:srgbClr val="195562"/>
                </a:solidFill>
                <a:latin typeface="Quattrocento Sans"/>
                <a:ea typeface="Quattrocento Sans"/>
                <a:cs typeface="Quattrocento Sans"/>
                <a:sym typeface="Quattrocento Sans"/>
              </a:rPr>
              <a:t>tools</a:t>
            </a:r>
            <a:r>
              <a:rPr lang="pt-PT" sz="2000" dirty="0">
                <a:solidFill>
                  <a:srgbClr val="195562"/>
                </a:solidFill>
                <a:latin typeface="Quattrocento Sans"/>
                <a:ea typeface="Quattrocento Sans"/>
                <a:cs typeface="Quattrocento Sans"/>
                <a:sym typeface="Quattrocento Sans"/>
              </a:rPr>
              <a:t> for </a:t>
            </a:r>
            <a:r>
              <a:rPr lang="pt-PT" sz="2000" dirty="0" err="1">
                <a:solidFill>
                  <a:srgbClr val="195562"/>
                </a:solidFill>
                <a:latin typeface="Quattrocento Sans"/>
                <a:ea typeface="Quattrocento Sans"/>
                <a:cs typeface="Quattrocento Sans"/>
                <a:sym typeface="Quattrocento Sans"/>
              </a:rPr>
              <a:t>daily</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communication</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sending</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materials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activity</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reminders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nswering</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questions</a:t>
            </a:r>
            <a:r>
              <a:rPr lang="pt-PT" sz="2000" dirty="0">
                <a:solidFill>
                  <a:srgbClr val="195562"/>
                </a:solidFill>
                <a:latin typeface="Quattrocento Sans"/>
                <a:ea typeface="Quattrocento Sans"/>
                <a:cs typeface="Quattrocento Sans"/>
                <a:sym typeface="Quattrocento Sans"/>
              </a:rPr>
              <a:t> </a:t>
            </a:r>
            <a:endParaRPr dirty="0">
              <a:solidFill>
                <a:schemeClr val="dk1"/>
              </a:solidFill>
              <a:latin typeface="Quattrocento Sans"/>
              <a:ea typeface="Quattrocento Sans"/>
              <a:cs typeface="Quattrocento Sans"/>
              <a:sym typeface="Quattrocento Sans"/>
            </a:endParaRPr>
          </a:p>
        </p:txBody>
      </p:sp>
      <p:sp>
        <p:nvSpPr>
          <p:cNvPr id="3" name="Google Shape;136;p5">
            <a:extLst>
              <a:ext uri="{FF2B5EF4-FFF2-40B4-BE49-F238E27FC236}">
                <a16:creationId xmlns:a16="http://schemas.microsoft.com/office/drawing/2014/main" id="{34F4FC11-74F4-8A56-24BE-162684302D55}"/>
              </a:ext>
            </a:extLst>
          </p:cNvPr>
          <p:cNvSpPr txBox="1"/>
          <p:nvPr/>
        </p:nvSpPr>
        <p:spPr>
          <a:xfrm>
            <a:off x="3515490" y="414963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WhatsApp</a:t>
            </a:r>
          </a:p>
        </p:txBody>
      </p:sp>
      <p:sp>
        <p:nvSpPr>
          <p:cNvPr id="11" name="Google Shape;136;p5">
            <a:extLst>
              <a:ext uri="{FF2B5EF4-FFF2-40B4-BE49-F238E27FC236}">
                <a16:creationId xmlns:a16="http://schemas.microsoft.com/office/drawing/2014/main" id="{0E079723-EED3-3C97-DC8F-751E95D53337}"/>
              </a:ext>
            </a:extLst>
          </p:cNvPr>
          <p:cNvSpPr txBox="1"/>
          <p:nvPr/>
        </p:nvSpPr>
        <p:spPr>
          <a:xfrm>
            <a:off x="5363769" y="4159369"/>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Telegram</a:t>
            </a:r>
          </a:p>
        </p:txBody>
      </p:sp>
      <p:sp>
        <p:nvSpPr>
          <p:cNvPr id="14" name="Google Shape;136;p5">
            <a:extLst>
              <a:ext uri="{FF2B5EF4-FFF2-40B4-BE49-F238E27FC236}">
                <a16:creationId xmlns:a16="http://schemas.microsoft.com/office/drawing/2014/main" id="{9D0F2CE7-4180-2130-9BD3-014ACE6CCCDD}"/>
              </a:ext>
            </a:extLst>
          </p:cNvPr>
          <p:cNvSpPr txBox="1"/>
          <p:nvPr/>
        </p:nvSpPr>
        <p:spPr>
          <a:xfrm>
            <a:off x="6958861" y="414963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Slack</a:t>
            </a:r>
          </a:p>
        </p:txBody>
      </p:sp>
      <p:pic>
        <p:nvPicPr>
          <p:cNvPr id="2" name="image21.png">
            <a:extLst>
              <a:ext uri="{FF2B5EF4-FFF2-40B4-BE49-F238E27FC236}">
                <a16:creationId xmlns:a16="http://schemas.microsoft.com/office/drawing/2014/main" id="{AB0A60AB-AC6F-AFEC-4545-EF83C60E13CE}"/>
              </a:ext>
            </a:extLst>
          </p:cNvPr>
          <p:cNvPicPr/>
          <p:nvPr/>
        </p:nvPicPr>
        <p:blipFill>
          <a:blip r:embed="rId5"/>
          <a:srcRect/>
          <a:stretch>
            <a:fillRect/>
          </a:stretch>
        </p:blipFill>
        <p:spPr>
          <a:xfrm>
            <a:off x="4020456" y="3440746"/>
            <a:ext cx="585159" cy="612351"/>
          </a:xfrm>
          <a:prstGeom prst="rect">
            <a:avLst/>
          </a:prstGeom>
          <a:ln/>
        </p:spPr>
      </p:pic>
      <p:pic>
        <p:nvPicPr>
          <p:cNvPr id="4" name="image25.png" descr="File:Telegram Logo.webp - Wikimedia Commons">
            <a:extLst>
              <a:ext uri="{FF2B5EF4-FFF2-40B4-BE49-F238E27FC236}">
                <a16:creationId xmlns:a16="http://schemas.microsoft.com/office/drawing/2014/main" id="{6CF9DCB4-A93E-B9F9-DC43-5CDA78B059CA}"/>
              </a:ext>
            </a:extLst>
          </p:cNvPr>
          <p:cNvPicPr/>
          <p:nvPr/>
        </p:nvPicPr>
        <p:blipFill>
          <a:blip r:embed="rId6"/>
          <a:srcRect/>
          <a:stretch>
            <a:fillRect/>
          </a:stretch>
        </p:blipFill>
        <p:spPr>
          <a:xfrm>
            <a:off x="5833655" y="3429000"/>
            <a:ext cx="660452" cy="655320"/>
          </a:xfrm>
          <a:prstGeom prst="rect">
            <a:avLst/>
          </a:prstGeom>
          <a:ln/>
        </p:spPr>
      </p:pic>
      <p:pic>
        <p:nvPicPr>
          <p:cNvPr id="5" name="image31.png" descr="Slack Colors - Hex, RGB, CMYK, Pantone | Color Codes - U.S. Brand Colors">
            <a:extLst>
              <a:ext uri="{FF2B5EF4-FFF2-40B4-BE49-F238E27FC236}">
                <a16:creationId xmlns:a16="http://schemas.microsoft.com/office/drawing/2014/main" id="{3479731C-EFED-547E-130B-1B10AECC8672}"/>
              </a:ext>
            </a:extLst>
          </p:cNvPr>
          <p:cNvPicPr/>
          <p:nvPr/>
        </p:nvPicPr>
        <p:blipFill>
          <a:blip r:embed="rId7"/>
          <a:srcRect/>
          <a:stretch>
            <a:fillRect/>
          </a:stretch>
        </p:blipFill>
        <p:spPr>
          <a:xfrm>
            <a:off x="7493517" y="3575908"/>
            <a:ext cx="483714" cy="455704"/>
          </a:xfrm>
          <a:prstGeom prst="rect">
            <a:avLst/>
          </a:prstGeom>
          <a:ln/>
        </p:spPr>
      </p:pic>
    </p:spTree>
    <p:extLst>
      <p:ext uri="{BB962C8B-B14F-4D97-AF65-F5344CB8AC3E}">
        <p14:creationId xmlns:p14="http://schemas.microsoft.com/office/powerpoint/2010/main" val="239571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4000" b="1" dirty="0">
                <a:solidFill>
                  <a:srgbClr val="29BA86"/>
                </a:solidFill>
                <a:latin typeface="Quattrocento Sans"/>
                <a:ea typeface="Quattrocento Sans"/>
                <a:cs typeface="Quattrocento Sans"/>
                <a:sym typeface="Quattrocento Sans"/>
              </a:rPr>
              <a:t>Tools for online </a:t>
            </a:r>
            <a:r>
              <a:rPr lang="pt-PT" sz="4000" b="1" dirty="0" err="1">
                <a:solidFill>
                  <a:srgbClr val="29BA86"/>
                </a:solidFill>
                <a:latin typeface="Quattrocento Sans"/>
                <a:ea typeface="Quattrocento Sans"/>
                <a:cs typeface="Quattrocento Sans"/>
                <a:sym typeface="Quattrocento Sans"/>
              </a:rPr>
              <a:t>communication</a:t>
            </a:r>
            <a:endParaRPr dirty="0"/>
          </a:p>
        </p:txBody>
      </p:sp>
      <p:sp>
        <p:nvSpPr>
          <p:cNvPr id="144" name="Google Shape;144;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2" name="Google Shape;148;p6">
            <a:extLst>
              <a:ext uri="{FF2B5EF4-FFF2-40B4-BE49-F238E27FC236}">
                <a16:creationId xmlns:a16="http://schemas.microsoft.com/office/drawing/2014/main" id="{77F7AE5D-2195-C70C-7439-460459AFA79F}"/>
              </a:ext>
            </a:extLst>
          </p:cNvPr>
          <p:cNvSpPr txBox="1"/>
          <p:nvPr/>
        </p:nvSpPr>
        <p:spPr>
          <a:xfrm>
            <a:off x="1643773" y="1778611"/>
            <a:ext cx="8904454" cy="1015622"/>
          </a:xfrm>
          <a:prstGeom prst="rect">
            <a:avLst/>
          </a:prstGeom>
          <a:noFill/>
          <a:ln>
            <a:noFill/>
          </a:ln>
        </p:spPr>
        <p:txBody>
          <a:bodyPr spcFirstLastPara="1" wrap="square" lIns="91425" tIns="45700" rIns="91425" bIns="45700" anchor="t" anchorCtr="0">
            <a:spAutoFit/>
          </a:bodyPr>
          <a:lstStyle/>
          <a:p>
            <a:pPr lvl="0" algn="ctr"/>
            <a:r>
              <a:rPr lang="pt-PT" sz="2000" b="1" dirty="0">
                <a:solidFill>
                  <a:srgbClr val="195562"/>
                </a:solidFill>
                <a:latin typeface="Quattrocento Sans"/>
                <a:ea typeface="Quattrocento Sans"/>
                <a:cs typeface="Quattrocento Sans"/>
                <a:sym typeface="Quattrocento Sans"/>
              </a:rPr>
              <a:t>Social networks:</a:t>
            </a:r>
          </a:p>
          <a:p>
            <a:pPr lvl="0" algn="ctr"/>
            <a:r>
              <a:rPr lang="pt-PT" sz="2000" dirty="0" err="1">
                <a:solidFill>
                  <a:srgbClr val="195562"/>
                </a:solidFill>
                <a:latin typeface="Quattrocento Sans"/>
                <a:ea typeface="Quattrocento Sans"/>
                <a:cs typeface="Quattrocento Sans"/>
                <a:sym typeface="Quattrocento Sans"/>
              </a:rPr>
              <a:t>tools</a:t>
            </a:r>
            <a:r>
              <a:rPr lang="pt-PT" sz="2000" dirty="0">
                <a:solidFill>
                  <a:srgbClr val="195562"/>
                </a:solidFill>
                <a:latin typeface="Quattrocento Sans"/>
                <a:ea typeface="Quattrocento Sans"/>
                <a:cs typeface="Quattrocento Sans"/>
                <a:sym typeface="Quattrocento Sans"/>
              </a:rPr>
              <a:t> to share </a:t>
            </a:r>
            <a:r>
              <a:rPr lang="pt-PT" sz="2000" dirty="0" err="1">
                <a:solidFill>
                  <a:srgbClr val="195562"/>
                </a:solidFill>
                <a:latin typeface="Quattrocento Sans"/>
                <a:ea typeface="Quattrocento Sans"/>
                <a:cs typeface="Quattrocento Sans"/>
                <a:sym typeface="Quattrocento Sans"/>
              </a:rPr>
              <a:t>materials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promote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discussions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interactions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among</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learners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between</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the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learners</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and</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the</a:t>
            </a:r>
            <a:r>
              <a:rPr lang="pt-PT" sz="2000" dirty="0">
                <a:solidFill>
                  <a:srgbClr val="195562"/>
                </a:solidFill>
                <a:latin typeface="Quattrocento Sans"/>
                <a:ea typeface="Quattrocento Sans"/>
                <a:cs typeface="Quattrocento Sans"/>
                <a:sym typeface="Quattrocento Sans"/>
              </a:rPr>
              <a:t> </a:t>
            </a:r>
            <a:r>
              <a:rPr lang="pt-PT" sz="2000" dirty="0" err="1">
                <a:solidFill>
                  <a:srgbClr val="195562"/>
                </a:solidFill>
                <a:latin typeface="Quattrocento Sans"/>
                <a:ea typeface="Quattrocento Sans"/>
                <a:cs typeface="Quattrocento Sans"/>
                <a:sym typeface="Quattrocento Sans"/>
              </a:rPr>
              <a:t>educator</a:t>
            </a:r>
            <a:endParaRPr dirty="0">
              <a:solidFill>
                <a:schemeClr val="dk1"/>
              </a:solidFill>
              <a:latin typeface="Quattrocento Sans"/>
              <a:ea typeface="Quattrocento Sans"/>
              <a:cs typeface="Quattrocento Sans"/>
              <a:sym typeface="Quattrocento Sans"/>
            </a:endParaRPr>
          </a:p>
        </p:txBody>
      </p:sp>
      <p:sp>
        <p:nvSpPr>
          <p:cNvPr id="3" name="Google Shape;136;p5">
            <a:extLst>
              <a:ext uri="{FF2B5EF4-FFF2-40B4-BE49-F238E27FC236}">
                <a16:creationId xmlns:a16="http://schemas.microsoft.com/office/drawing/2014/main" id="{34F4FC11-74F4-8A56-24BE-162684302D55}"/>
              </a:ext>
            </a:extLst>
          </p:cNvPr>
          <p:cNvSpPr txBox="1"/>
          <p:nvPr/>
        </p:nvSpPr>
        <p:spPr>
          <a:xfrm>
            <a:off x="3515490" y="414963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Facebook</a:t>
            </a:r>
          </a:p>
        </p:txBody>
      </p:sp>
      <p:sp>
        <p:nvSpPr>
          <p:cNvPr id="11" name="Google Shape;136;p5">
            <a:extLst>
              <a:ext uri="{FF2B5EF4-FFF2-40B4-BE49-F238E27FC236}">
                <a16:creationId xmlns:a16="http://schemas.microsoft.com/office/drawing/2014/main" id="{0E079723-EED3-3C97-DC8F-751E95D53337}"/>
              </a:ext>
            </a:extLst>
          </p:cNvPr>
          <p:cNvSpPr txBox="1"/>
          <p:nvPr/>
        </p:nvSpPr>
        <p:spPr>
          <a:xfrm>
            <a:off x="5363769" y="4159369"/>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Yammer</a:t>
            </a:r>
          </a:p>
        </p:txBody>
      </p:sp>
      <p:sp>
        <p:nvSpPr>
          <p:cNvPr id="14" name="Google Shape;136;p5">
            <a:extLst>
              <a:ext uri="{FF2B5EF4-FFF2-40B4-BE49-F238E27FC236}">
                <a16:creationId xmlns:a16="http://schemas.microsoft.com/office/drawing/2014/main" id="{9D0F2CE7-4180-2130-9BD3-014ACE6CCCDD}"/>
              </a:ext>
            </a:extLst>
          </p:cNvPr>
          <p:cNvSpPr txBox="1"/>
          <p:nvPr/>
        </p:nvSpPr>
        <p:spPr>
          <a:xfrm>
            <a:off x="6958861" y="4149631"/>
            <a:ext cx="1595092" cy="788437"/>
          </a:xfrm>
          <a:prstGeom prst="rect">
            <a:avLst/>
          </a:prstGeom>
        </p:spPr>
        <p:txBody>
          <a:bodyPr spcFirstLastPara="1" vert="horz" lIns="91440" tIns="45720" rIns="91440" bIns="45720" rtlCol="0" anchorCtr="0">
            <a:normAutofit/>
          </a:bodyPr>
          <a:lstStyle/>
          <a:p>
            <a:pPr marR="0" lvl="0" algn="ctr">
              <a:lnSpc>
                <a:spcPct val="90000"/>
              </a:lnSpc>
              <a:spcBef>
                <a:spcPts val="0"/>
              </a:spcBef>
              <a:spcAft>
                <a:spcPts val="600"/>
              </a:spcAft>
            </a:pPr>
            <a:r>
              <a:rPr lang="en-US" sz="2000" dirty="0">
                <a:solidFill>
                  <a:srgbClr val="195562"/>
                </a:solidFill>
                <a:latin typeface="Quattrocento Sans"/>
              </a:rPr>
              <a:t>YouTube</a:t>
            </a:r>
          </a:p>
        </p:txBody>
      </p:sp>
      <p:pic>
        <p:nvPicPr>
          <p:cNvPr id="6" name="image34.png" descr="ícone Facebook, oficial, logo em Vector Logo">
            <a:extLst>
              <a:ext uri="{FF2B5EF4-FFF2-40B4-BE49-F238E27FC236}">
                <a16:creationId xmlns:a16="http://schemas.microsoft.com/office/drawing/2014/main" id="{2A335244-0570-32C4-A2F9-D883EA4F6823}"/>
              </a:ext>
            </a:extLst>
          </p:cNvPr>
          <p:cNvPicPr/>
          <p:nvPr/>
        </p:nvPicPr>
        <p:blipFill>
          <a:blip r:embed="rId5"/>
          <a:srcRect/>
          <a:stretch>
            <a:fillRect/>
          </a:stretch>
        </p:blipFill>
        <p:spPr>
          <a:xfrm>
            <a:off x="4114916" y="3605640"/>
            <a:ext cx="396240" cy="396240"/>
          </a:xfrm>
          <a:prstGeom prst="rect">
            <a:avLst/>
          </a:prstGeom>
          <a:ln/>
        </p:spPr>
      </p:pic>
      <p:pic>
        <p:nvPicPr>
          <p:cNvPr id="7" name="image32.png">
            <a:extLst>
              <a:ext uri="{FF2B5EF4-FFF2-40B4-BE49-F238E27FC236}">
                <a16:creationId xmlns:a16="http://schemas.microsoft.com/office/drawing/2014/main" id="{396ACDCB-203D-38BC-F426-C5E06CB03626}"/>
              </a:ext>
            </a:extLst>
          </p:cNvPr>
          <p:cNvPicPr/>
          <p:nvPr/>
        </p:nvPicPr>
        <p:blipFill>
          <a:blip r:embed="rId6"/>
          <a:srcRect/>
          <a:stretch>
            <a:fillRect/>
          </a:stretch>
        </p:blipFill>
        <p:spPr>
          <a:xfrm>
            <a:off x="5840730" y="3548490"/>
            <a:ext cx="510540" cy="510540"/>
          </a:xfrm>
          <a:prstGeom prst="rect">
            <a:avLst/>
          </a:prstGeom>
          <a:ln/>
        </p:spPr>
      </p:pic>
      <p:pic>
        <p:nvPicPr>
          <p:cNvPr id="9" name="Imagem 8" descr="Uma imagem com texto, sinalizar, encarnado, laranja&#10;&#10;Descrição gerada automaticamente">
            <a:extLst>
              <a:ext uri="{FF2B5EF4-FFF2-40B4-BE49-F238E27FC236}">
                <a16:creationId xmlns:a16="http://schemas.microsoft.com/office/drawing/2014/main" id="{980F0A7A-811F-7670-54A8-7D97E8D8FA6B}"/>
              </a:ext>
            </a:extLst>
          </p:cNvPr>
          <p:cNvPicPr>
            <a:picLocks noChangeAspect="1"/>
          </p:cNvPicPr>
          <p:nvPr/>
        </p:nvPicPr>
        <p:blipFill>
          <a:blip r:embed="rId7"/>
          <a:stretch>
            <a:fillRect/>
          </a:stretch>
        </p:blipFill>
        <p:spPr>
          <a:xfrm>
            <a:off x="7406088" y="3522467"/>
            <a:ext cx="674225" cy="674225"/>
          </a:xfrm>
          <a:prstGeom prst="rect">
            <a:avLst/>
          </a:prstGeom>
        </p:spPr>
      </p:pic>
    </p:spTree>
    <p:extLst>
      <p:ext uri="{BB962C8B-B14F-4D97-AF65-F5344CB8AC3E}">
        <p14:creationId xmlns:p14="http://schemas.microsoft.com/office/powerpoint/2010/main" val="138859402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486</Words>
  <Application>Microsoft Office PowerPoint</Application>
  <PresentationFormat>Ecrã Panorâmico</PresentationFormat>
  <Paragraphs>68</Paragraphs>
  <Slides>12</Slides>
  <Notes>12</Notes>
  <HiddenSlides>0</HiddenSlides>
  <MMClips>1</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12</vt:i4>
      </vt:variant>
    </vt:vector>
  </HeadingPairs>
  <TitlesOfParts>
    <vt:vector size="17" baseType="lpstr">
      <vt:lpstr>Calibri</vt:lpstr>
      <vt:lpstr>Calibri Light</vt:lpstr>
      <vt:lpstr>Arial</vt:lpstr>
      <vt:lpstr>Quattrocento Sans</vt:lpstr>
      <vt:lpstr>Tema do Office</vt:lpstr>
      <vt:lpstr>In-Service Training – Part B   </vt:lpstr>
      <vt:lpstr>Apresentação do PowerPoint</vt:lpstr>
      <vt:lpstr>Learning Outcomes</vt:lpstr>
      <vt:lpstr>In-service Training – Part B</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In-Service Training – Part B   </dc:title>
  <dc:creator>Gary</dc:creator>
  <cp:lastModifiedBy>Mariana Mendes</cp:lastModifiedBy>
  <cp:revision>7</cp:revision>
  <dcterms:created xsi:type="dcterms:W3CDTF">2021-04-20T08:47:25Z</dcterms:created>
  <dcterms:modified xsi:type="dcterms:W3CDTF">2023-04-19T14:14:04Z</dcterms:modified>
</cp:coreProperties>
</file>