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Quattrocento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14E7424-0BD2-434B-BDFB-002637123771}">
  <a:tblStyle styleId="{714E7424-0BD2-434B-BDFB-00263712377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attrocentoSans-regular.fntdata"/><Relationship Id="rId11" Type="http://schemas.openxmlformats.org/officeDocument/2006/relationships/slide" Target="slides/slide6.xml"/><Relationship Id="rId22" Type="http://schemas.openxmlformats.org/officeDocument/2006/relationships/font" Target="fonts/QuattrocentoSans-italic.fntdata"/><Relationship Id="rId10" Type="http://schemas.openxmlformats.org/officeDocument/2006/relationships/slide" Target="slides/slide5.xml"/><Relationship Id="rId21" Type="http://schemas.openxmlformats.org/officeDocument/2006/relationships/font" Target="fonts/QuattrocentoSans-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Quattrocento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e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Objeto"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cção"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Duplo"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 Títu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25.jpg"/><Relationship Id="rId6" Type="http://schemas.openxmlformats.org/officeDocument/2006/relationships/hyperlink" Target="https://www.youtube.com/watch?v=XZsvsZ0Au4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2.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3.png"/><Relationship Id="rId7"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jpg"/><Relationship Id="rId4" Type="http://schemas.openxmlformats.org/officeDocument/2006/relationships/image" Target="../media/image2.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24.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hyperlink" Target="https://www.youtube.com/watch?v=8ZaFK4J6icg" TargetMode="External"/><Relationship Id="rId6" Type="http://schemas.openxmlformats.org/officeDocument/2006/relationships/image" Target="../media/image13.jpg"/><Relationship Id="rId7"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3643945" y="4420998"/>
            <a:ext cx="4895621" cy="131902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9BA86"/>
              </a:buClr>
              <a:buSzPts val="3200"/>
              <a:buFont typeface="Calibri"/>
              <a:buNone/>
            </a:pPr>
            <a:r>
              <a:rPr b="1" lang="pt-PT" sz="3200">
                <a:solidFill>
                  <a:srgbClr val="29BA86"/>
                </a:solidFill>
              </a:rPr>
              <a:t>In-Service Training – Part B</a:t>
            </a:r>
            <a:br>
              <a:rPr b="1" lang="pt-PT" sz="3200">
                <a:solidFill>
                  <a:srgbClr val="29BA86"/>
                </a:solidFill>
              </a:rPr>
            </a:br>
            <a:br>
              <a:rPr lang="pt-PT" sz="1400"/>
            </a:br>
            <a:r>
              <a:rPr lang="pt-PT" sz="1400"/>
              <a:t> </a:t>
            </a:r>
            <a:endParaRPr sz="4400">
              <a:solidFill>
                <a:srgbClr val="7F7F7F"/>
              </a:solidFill>
              <a:latin typeface="Quattrocento Sans"/>
              <a:ea typeface="Quattrocento Sans"/>
              <a:cs typeface="Quattrocento Sans"/>
              <a:sym typeface="Quattrocento Sans"/>
            </a:endParaRPr>
          </a:p>
        </p:txBody>
      </p:sp>
      <p:pic>
        <p:nvPicPr>
          <p:cNvPr descr="Text&#10;&#10;Description automatically generated" id="85" name="Google Shape;85;p1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3"/>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3"/>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2"/>
          <p:cNvSpPr txBox="1"/>
          <p:nvPr/>
        </p:nvSpPr>
        <p:spPr>
          <a:xfrm>
            <a:off x="867748" y="766991"/>
            <a:ext cx="9947735" cy="243139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A86"/>
              </a:buClr>
              <a:buSzPts val="4000"/>
              <a:buFont typeface="Quattrocento Sans"/>
              <a:buNone/>
            </a:pPr>
            <a:r>
              <a:rPr b="1" i="0" lang="pt-PT" sz="4000" u="none" cap="none" strike="noStrike">
                <a:solidFill>
                  <a:srgbClr val="29BA86"/>
                </a:solidFill>
                <a:latin typeface="Quattrocento Sans"/>
                <a:ea typeface="Quattrocento Sans"/>
                <a:cs typeface="Quattrocento Sans"/>
                <a:sym typeface="Quattrocento Sans"/>
              </a:rPr>
              <a:t>Advantages vs Disadvantages</a:t>
            </a:r>
            <a:endParaRPr b="1" i="0" sz="4000" u="none" cap="none" strike="noStrike">
              <a:solidFill>
                <a:srgbClr val="29BA86"/>
              </a:solidFill>
              <a:latin typeface="Quattrocento Sans"/>
              <a:ea typeface="Quattrocento Sans"/>
              <a:cs typeface="Quattrocento Sans"/>
              <a:sym typeface="Quattrocento Sans"/>
            </a:endParaRPr>
          </a:p>
          <a:p>
            <a:pPr indent="0" lvl="0" marL="0" marR="0" rtl="0" algn="ctr">
              <a:spcBef>
                <a:spcPts val="0"/>
              </a:spcBef>
              <a:spcAft>
                <a:spcPts val="0"/>
              </a:spcAft>
              <a:buClr>
                <a:srgbClr val="29BA86"/>
              </a:buClr>
              <a:buSzPts val="4000"/>
              <a:buFont typeface="Quattrocento Sans"/>
              <a:buNone/>
            </a:pPr>
            <a:r>
              <a:rPr b="1" i="0" lang="pt-PT" sz="4000" u="none" cap="none" strike="noStrike">
                <a:solidFill>
                  <a:srgbClr val="29BA86"/>
                </a:solidFill>
                <a:latin typeface="Quattrocento Sans"/>
                <a:ea typeface="Quattrocento Sans"/>
                <a:cs typeface="Quattrocento Sans"/>
                <a:sym typeface="Quattrocento Sans"/>
              </a:rPr>
              <a:t>of online learning</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202" name="Google Shape;202;p2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203" name="Google Shape;203;p2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4" name="Google Shape;204;p2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05" name="Google Shape;205;p22"/>
          <p:cNvSpPr txBox="1"/>
          <p:nvPr/>
        </p:nvSpPr>
        <p:spPr>
          <a:xfrm>
            <a:off x="6350591" y="4196072"/>
            <a:ext cx="3475264" cy="4000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Requires more self-discipline</a:t>
            </a:r>
            <a:endParaRPr b="0" i="0" sz="1800" u="none" cap="none" strike="noStrike">
              <a:solidFill>
                <a:schemeClr val="dk1"/>
              </a:solidFill>
              <a:latin typeface="Quattrocento Sans"/>
              <a:ea typeface="Quattrocento Sans"/>
              <a:cs typeface="Quattrocento Sans"/>
              <a:sym typeface="Quattrocento Sans"/>
            </a:endParaRPr>
          </a:p>
        </p:txBody>
      </p:sp>
      <p:sp>
        <p:nvSpPr>
          <p:cNvPr id="206" name="Google Shape;206;p22"/>
          <p:cNvSpPr txBox="1"/>
          <p:nvPr/>
        </p:nvSpPr>
        <p:spPr>
          <a:xfrm>
            <a:off x="2054458" y="2952885"/>
            <a:ext cx="2957016" cy="4000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Higher reach</a:t>
            </a:r>
            <a:endParaRPr b="0" i="0" sz="1800" u="none" cap="none" strike="noStrike">
              <a:solidFill>
                <a:schemeClr val="dk1"/>
              </a:solidFill>
              <a:latin typeface="Quattrocento Sans"/>
              <a:ea typeface="Quattrocento Sans"/>
              <a:cs typeface="Quattrocento Sans"/>
              <a:sym typeface="Quattrocento Sans"/>
            </a:endParaRPr>
          </a:p>
        </p:txBody>
      </p:sp>
      <p:sp>
        <p:nvSpPr>
          <p:cNvPr id="207" name="Google Shape;207;p22"/>
          <p:cNvSpPr txBox="1"/>
          <p:nvPr/>
        </p:nvSpPr>
        <p:spPr>
          <a:xfrm>
            <a:off x="2054458" y="3394041"/>
            <a:ext cx="3475264" cy="4000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Better student attendance</a:t>
            </a:r>
            <a:endParaRPr b="0" i="0" sz="1800" u="none" cap="none" strike="noStrike">
              <a:solidFill>
                <a:schemeClr val="dk1"/>
              </a:solidFill>
              <a:latin typeface="Quattrocento Sans"/>
              <a:ea typeface="Quattrocento Sans"/>
              <a:cs typeface="Quattrocento Sans"/>
              <a:sym typeface="Quattrocento Sans"/>
            </a:endParaRPr>
          </a:p>
        </p:txBody>
      </p:sp>
      <p:sp>
        <p:nvSpPr>
          <p:cNvPr id="208" name="Google Shape;208;p22"/>
          <p:cNvSpPr txBox="1"/>
          <p:nvPr/>
        </p:nvSpPr>
        <p:spPr>
          <a:xfrm>
            <a:off x="2054458" y="3753022"/>
            <a:ext cx="2957016" cy="4000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Less costs</a:t>
            </a:r>
            <a:endParaRPr b="0" i="0" sz="1800" u="none" cap="none" strike="noStrike">
              <a:solidFill>
                <a:schemeClr val="dk1"/>
              </a:solidFill>
              <a:latin typeface="Quattrocento Sans"/>
              <a:ea typeface="Quattrocento Sans"/>
              <a:cs typeface="Quattrocento Sans"/>
              <a:sym typeface="Quattrocento Sans"/>
            </a:endParaRPr>
          </a:p>
        </p:txBody>
      </p:sp>
      <p:sp>
        <p:nvSpPr>
          <p:cNvPr id="209" name="Google Shape;209;p22"/>
          <p:cNvSpPr txBox="1"/>
          <p:nvPr/>
        </p:nvSpPr>
        <p:spPr>
          <a:xfrm>
            <a:off x="2054458" y="4112003"/>
            <a:ext cx="2957016" cy="4000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Interactivity</a:t>
            </a:r>
            <a:endParaRPr b="0" i="0" sz="1800" u="none" cap="none" strike="noStrike">
              <a:solidFill>
                <a:schemeClr val="dk1"/>
              </a:solidFill>
              <a:latin typeface="Quattrocento Sans"/>
              <a:ea typeface="Quattrocento Sans"/>
              <a:cs typeface="Quattrocento Sans"/>
              <a:sym typeface="Quattrocento Sans"/>
            </a:endParaRPr>
          </a:p>
        </p:txBody>
      </p:sp>
      <p:sp>
        <p:nvSpPr>
          <p:cNvPr id="210" name="Google Shape;210;p22"/>
          <p:cNvSpPr txBox="1"/>
          <p:nvPr/>
        </p:nvSpPr>
        <p:spPr>
          <a:xfrm>
            <a:off x="2054458" y="4517845"/>
            <a:ext cx="2957016" cy="4000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Accessibility</a:t>
            </a:r>
            <a:endParaRPr b="0" i="0" sz="1800" u="none" cap="none" strike="noStrike">
              <a:solidFill>
                <a:schemeClr val="dk1"/>
              </a:solidFill>
              <a:latin typeface="Quattrocento Sans"/>
              <a:ea typeface="Quattrocento Sans"/>
              <a:cs typeface="Quattrocento Sans"/>
              <a:sym typeface="Quattrocento Sans"/>
            </a:endParaRPr>
          </a:p>
        </p:txBody>
      </p:sp>
      <p:sp>
        <p:nvSpPr>
          <p:cNvPr id="211" name="Google Shape;211;p22"/>
          <p:cNvSpPr txBox="1"/>
          <p:nvPr/>
        </p:nvSpPr>
        <p:spPr>
          <a:xfrm>
            <a:off x="6350591" y="2620827"/>
            <a:ext cx="2957016" cy="4000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Technical difficulties</a:t>
            </a:r>
            <a:endParaRPr b="0" i="0" sz="1800" u="none" cap="none" strike="noStrike">
              <a:solidFill>
                <a:schemeClr val="dk1"/>
              </a:solidFill>
              <a:latin typeface="Quattrocento Sans"/>
              <a:ea typeface="Quattrocento Sans"/>
              <a:cs typeface="Quattrocento Sans"/>
              <a:sym typeface="Quattrocento Sans"/>
            </a:endParaRPr>
          </a:p>
        </p:txBody>
      </p:sp>
      <p:sp>
        <p:nvSpPr>
          <p:cNvPr id="212" name="Google Shape;212;p22"/>
          <p:cNvSpPr txBox="1"/>
          <p:nvPr/>
        </p:nvSpPr>
        <p:spPr>
          <a:xfrm>
            <a:off x="6350591" y="3020896"/>
            <a:ext cx="3475264" cy="4000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Insufficient teacher training</a:t>
            </a:r>
            <a:endParaRPr b="0" i="0" sz="1800" u="none" cap="none" strike="noStrike">
              <a:solidFill>
                <a:schemeClr val="dk1"/>
              </a:solidFill>
              <a:latin typeface="Quattrocento Sans"/>
              <a:ea typeface="Quattrocento Sans"/>
              <a:cs typeface="Quattrocento Sans"/>
              <a:sym typeface="Quattrocento Sans"/>
            </a:endParaRPr>
          </a:p>
        </p:txBody>
      </p:sp>
      <p:sp>
        <p:nvSpPr>
          <p:cNvPr id="213" name="Google Shape;213;p22"/>
          <p:cNvSpPr txBox="1"/>
          <p:nvPr/>
        </p:nvSpPr>
        <p:spPr>
          <a:xfrm>
            <a:off x="6350591" y="3420965"/>
            <a:ext cx="2957016" cy="4000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Lack of concentration</a:t>
            </a:r>
            <a:endParaRPr b="0" i="0" sz="1800" u="none" cap="none" strike="noStrike">
              <a:solidFill>
                <a:schemeClr val="dk1"/>
              </a:solidFill>
              <a:latin typeface="Quattrocento Sans"/>
              <a:ea typeface="Quattrocento Sans"/>
              <a:cs typeface="Quattrocento Sans"/>
              <a:sym typeface="Quattrocento Sans"/>
            </a:endParaRPr>
          </a:p>
        </p:txBody>
      </p:sp>
      <p:sp>
        <p:nvSpPr>
          <p:cNvPr id="214" name="Google Shape;214;p22"/>
          <p:cNvSpPr txBox="1"/>
          <p:nvPr/>
        </p:nvSpPr>
        <p:spPr>
          <a:xfrm>
            <a:off x="6350591" y="3794110"/>
            <a:ext cx="2957016" cy="4000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Feeling of isolation</a:t>
            </a:r>
            <a:endParaRPr b="0" i="0" sz="1800" u="none" cap="none" strike="noStrike">
              <a:solidFill>
                <a:schemeClr val="dk1"/>
              </a:solidFill>
              <a:latin typeface="Quattrocento Sans"/>
              <a:ea typeface="Quattrocento Sans"/>
              <a:cs typeface="Quattrocento Sans"/>
              <a:sym typeface="Quattrocento Sans"/>
            </a:endParaRPr>
          </a:p>
        </p:txBody>
      </p:sp>
      <p:sp>
        <p:nvSpPr>
          <p:cNvPr id="215" name="Google Shape;215;p22"/>
          <p:cNvSpPr txBox="1"/>
          <p:nvPr/>
        </p:nvSpPr>
        <p:spPr>
          <a:xfrm>
            <a:off x="2054458" y="2570755"/>
            <a:ext cx="2957016" cy="4000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Flexibility</a:t>
            </a:r>
            <a:endParaRPr b="0" i="0" sz="1800" u="none" cap="none" strike="noStrike">
              <a:solidFill>
                <a:schemeClr val="dk1"/>
              </a:solidFill>
              <a:latin typeface="Quattrocento Sans"/>
              <a:ea typeface="Quattrocento Sans"/>
              <a:cs typeface="Quattrocento Sans"/>
              <a:sym typeface="Quattrocento Sans"/>
            </a:endParaRPr>
          </a:p>
        </p:txBody>
      </p:sp>
      <p:sp>
        <p:nvSpPr>
          <p:cNvPr id="216" name="Google Shape;216;p22"/>
          <p:cNvSpPr txBox="1"/>
          <p:nvPr/>
        </p:nvSpPr>
        <p:spPr>
          <a:xfrm>
            <a:off x="6350590" y="4637252"/>
            <a:ext cx="4563679" cy="4000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Requires more time management skills</a:t>
            </a:r>
            <a:endParaRPr b="0" i="0" sz="1800" u="none" cap="none" strike="noStrike">
              <a:solidFill>
                <a:schemeClr val="dk1"/>
              </a:solidFill>
              <a:latin typeface="Quattrocento Sans"/>
              <a:ea typeface="Quattrocento Sans"/>
              <a:cs typeface="Quattrocento Sans"/>
              <a:sym typeface="Quattrocento Sans"/>
            </a:endParaRPr>
          </a:p>
        </p:txBody>
      </p:sp>
      <p:pic>
        <p:nvPicPr>
          <p:cNvPr descr="Sinal de polegar para cima destaque" id="217" name="Google Shape;217;p22"/>
          <p:cNvPicPr preferRelativeResize="0"/>
          <p:nvPr/>
        </p:nvPicPr>
        <p:blipFill rotWithShape="1">
          <a:blip r:embed="rId5">
            <a:alphaModFix/>
          </a:blip>
          <a:srcRect b="0" l="0" r="0" t="0"/>
          <a:stretch/>
        </p:blipFill>
        <p:spPr>
          <a:xfrm>
            <a:off x="1669464" y="2575564"/>
            <a:ext cx="400069" cy="400069"/>
          </a:xfrm>
          <a:prstGeom prst="rect">
            <a:avLst/>
          </a:prstGeom>
          <a:noFill/>
          <a:ln>
            <a:noFill/>
          </a:ln>
        </p:spPr>
      </p:pic>
      <p:pic>
        <p:nvPicPr>
          <p:cNvPr descr="Polegar Para Baixo destaque" id="218" name="Google Shape;218;p22"/>
          <p:cNvPicPr preferRelativeResize="0"/>
          <p:nvPr/>
        </p:nvPicPr>
        <p:blipFill rotWithShape="1">
          <a:blip r:embed="rId6">
            <a:alphaModFix/>
          </a:blip>
          <a:srcRect b="0" l="0" r="0" t="0"/>
          <a:stretch/>
        </p:blipFill>
        <p:spPr>
          <a:xfrm>
            <a:off x="5965597" y="2633343"/>
            <a:ext cx="400069" cy="400069"/>
          </a:xfrm>
          <a:prstGeom prst="rect">
            <a:avLst/>
          </a:prstGeom>
          <a:noFill/>
          <a:ln>
            <a:noFill/>
          </a:ln>
        </p:spPr>
      </p:pic>
      <p:pic>
        <p:nvPicPr>
          <p:cNvPr descr="Polegar Para Baixo destaque" id="219" name="Google Shape;219;p22"/>
          <p:cNvPicPr preferRelativeResize="0"/>
          <p:nvPr/>
        </p:nvPicPr>
        <p:blipFill rotWithShape="1">
          <a:blip r:embed="rId6">
            <a:alphaModFix/>
          </a:blip>
          <a:srcRect b="0" l="0" r="0" t="0"/>
          <a:stretch/>
        </p:blipFill>
        <p:spPr>
          <a:xfrm>
            <a:off x="5950521" y="3039438"/>
            <a:ext cx="400069" cy="400069"/>
          </a:xfrm>
          <a:prstGeom prst="rect">
            <a:avLst/>
          </a:prstGeom>
          <a:noFill/>
          <a:ln>
            <a:noFill/>
          </a:ln>
        </p:spPr>
      </p:pic>
      <p:pic>
        <p:nvPicPr>
          <p:cNvPr descr="Polegar Para Baixo destaque" id="220" name="Google Shape;220;p22"/>
          <p:cNvPicPr preferRelativeResize="0"/>
          <p:nvPr/>
        </p:nvPicPr>
        <p:blipFill rotWithShape="1">
          <a:blip r:embed="rId6">
            <a:alphaModFix/>
          </a:blip>
          <a:srcRect b="0" l="0" r="0" t="0"/>
          <a:stretch/>
        </p:blipFill>
        <p:spPr>
          <a:xfrm>
            <a:off x="5950520" y="3453672"/>
            <a:ext cx="400069" cy="400069"/>
          </a:xfrm>
          <a:prstGeom prst="rect">
            <a:avLst/>
          </a:prstGeom>
          <a:noFill/>
          <a:ln>
            <a:noFill/>
          </a:ln>
        </p:spPr>
      </p:pic>
      <p:pic>
        <p:nvPicPr>
          <p:cNvPr descr="Polegar Para Baixo destaque" id="221" name="Google Shape;221;p22"/>
          <p:cNvPicPr preferRelativeResize="0"/>
          <p:nvPr/>
        </p:nvPicPr>
        <p:blipFill rotWithShape="1">
          <a:blip r:embed="rId6">
            <a:alphaModFix/>
          </a:blip>
          <a:srcRect b="0" l="0" r="0" t="0"/>
          <a:stretch/>
        </p:blipFill>
        <p:spPr>
          <a:xfrm>
            <a:off x="5965597" y="3857770"/>
            <a:ext cx="400069" cy="400069"/>
          </a:xfrm>
          <a:prstGeom prst="rect">
            <a:avLst/>
          </a:prstGeom>
          <a:noFill/>
          <a:ln>
            <a:noFill/>
          </a:ln>
        </p:spPr>
      </p:pic>
      <p:pic>
        <p:nvPicPr>
          <p:cNvPr descr="Polegar Para Baixo destaque" id="222" name="Google Shape;222;p22"/>
          <p:cNvPicPr preferRelativeResize="0"/>
          <p:nvPr/>
        </p:nvPicPr>
        <p:blipFill rotWithShape="1">
          <a:blip r:embed="rId6">
            <a:alphaModFix/>
          </a:blip>
          <a:srcRect b="0" l="0" r="0" t="0"/>
          <a:stretch/>
        </p:blipFill>
        <p:spPr>
          <a:xfrm>
            <a:off x="5949183" y="4269103"/>
            <a:ext cx="400069" cy="400069"/>
          </a:xfrm>
          <a:prstGeom prst="rect">
            <a:avLst/>
          </a:prstGeom>
          <a:noFill/>
          <a:ln>
            <a:noFill/>
          </a:ln>
        </p:spPr>
      </p:pic>
      <p:pic>
        <p:nvPicPr>
          <p:cNvPr descr="Polegar Para Baixo destaque" id="223" name="Google Shape;223;p22"/>
          <p:cNvPicPr preferRelativeResize="0"/>
          <p:nvPr/>
        </p:nvPicPr>
        <p:blipFill rotWithShape="1">
          <a:blip r:embed="rId6">
            <a:alphaModFix/>
          </a:blip>
          <a:srcRect b="0" l="0" r="0" t="0"/>
          <a:stretch/>
        </p:blipFill>
        <p:spPr>
          <a:xfrm>
            <a:off x="5965597" y="4713015"/>
            <a:ext cx="400069" cy="400069"/>
          </a:xfrm>
          <a:prstGeom prst="rect">
            <a:avLst/>
          </a:prstGeom>
          <a:noFill/>
          <a:ln>
            <a:noFill/>
          </a:ln>
        </p:spPr>
      </p:pic>
      <p:pic>
        <p:nvPicPr>
          <p:cNvPr descr="Sinal de polegar para cima destaque" id="224" name="Google Shape;224;p22"/>
          <p:cNvPicPr preferRelativeResize="0"/>
          <p:nvPr/>
        </p:nvPicPr>
        <p:blipFill rotWithShape="1">
          <a:blip r:embed="rId5">
            <a:alphaModFix/>
          </a:blip>
          <a:srcRect b="0" l="0" r="0" t="0"/>
          <a:stretch/>
        </p:blipFill>
        <p:spPr>
          <a:xfrm>
            <a:off x="1654388" y="2974245"/>
            <a:ext cx="400069" cy="400069"/>
          </a:xfrm>
          <a:prstGeom prst="rect">
            <a:avLst/>
          </a:prstGeom>
          <a:noFill/>
          <a:ln>
            <a:noFill/>
          </a:ln>
        </p:spPr>
      </p:pic>
      <p:pic>
        <p:nvPicPr>
          <p:cNvPr descr="Sinal de polegar para cima destaque" id="225" name="Google Shape;225;p22"/>
          <p:cNvPicPr preferRelativeResize="0"/>
          <p:nvPr/>
        </p:nvPicPr>
        <p:blipFill rotWithShape="1">
          <a:blip r:embed="rId5">
            <a:alphaModFix/>
          </a:blip>
          <a:srcRect b="0" l="0" r="0" t="0"/>
          <a:stretch/>
        </p:blipFill>
        <p:spPr>
          <a:xfrm>
            <a:off x="1654388" y="3365533"/>
            <a:ext cx="400069" cy="400069"/>
          </a:xfrm>
          <a:prstGeom prst="rect">
            <a:avLst/>
          </a:prstGeom>
          <a:noFill/>
          <a:ln>
            <a:noFill/>
          </a:ln>
        </p:spPr>
      </p:pic>
      <p:pic>
        <p:nvPicPr>
          <p:cNvPr descr="Sinal de polegar para cima destaque" id="226" name="Google Shape;226;p22"/>
          <p:cNvPicPr preferRelativeResize="0"/>
          <p:nvPr/>
        </p:nvPicPr>
        <p:blipFill rotWithShape="1">
          <a:blip r:embed="rId5">
            <a:alphaModFix/>
          </a:blip>
          <a:srcRect b="0" l="0" r="0" t="0"/>
          <a:stretch/>
        </p:blipFill>
        <p:spPr>
          <a:xfrm>
            <a:off x="1661927" y="3751635"/>
            <a:ext cx="400069" cy="400069"/>
          </a:xfrm>
          <a:prstGeom prst="rect">
            <a:avLst/>
          </a:prstGeom>
          <a:noFill/>
          <a:ln>
            <a:noFill/>
          </a:ln>
        </p:spPr>
      </p:pic>
      <p:pic>
        <p:nvPicPr>
          <p:cNvPr descr="Sinal de polegar para cima destaque" id="227" name="Google Shape;227;p22"/>
          <p:cNvPicPr preferRelativeResize="0"/>
          <p:nvPr/>
        </p:nvPicPr>
        <p:blipFill rotWithShape="1">
          <a:blip r:embed="rId5">
            <a:alphaModFix/>
          </a:blip>
          <a:srcRect b="0" l="0" r="0" t="0"/>
          <a:stretch/>
        </p:blipFill>
        <p:spPr>
          <a:xfrm>
            <a:off x="1664470" y="4132547"/>
            <a:ext cx="400069" cy="400069"/>
          </a:xfrm>
          <a:prstGeom prst="rect">
            <a:avLst/>
          </a:prstGeom>
          <a:noFill/>
          <a:ln>
            <a:noFill/>
          </a:ln>
        </p:spPr>
      </p:pic>
      <p:pic>
        <p:nvPicPr>
          <p:cNvPr descr="Sinal de polegar para cima destaque" id="228" name="Google Shape;228;p22"/>
          <p:cNvPicPr preferRelativeResize="0"/>
          <p:nvPr/>
        </p:nvPicPr>
        <p:blipFill rotWithShape="1">
          <a:blip r:embed="rId5">
            <a:alphaModFix/>
          </a:blip>
          <a:srcRect b="0" l="0" r="0" t="0"/>
          <a:stretch/>
        </p:blipFill>
        <p:spPr>
          <a:xfrm>
            <a:off x="1669464" y="4525363"/>
            <a:ext cx="400069" cy="4000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3"/>
          <p:cNvSpPr/>
          <p:nvPr/>
        </p:nvSpPr>
        <p:spPr>
          <a:xfrm>
            <a:off x="6862916" y="2427792"/>
            <a:ext cx="5329084" cy="3097161"/>
          </a:xfrm>
          <a:prstGeom prst="rect">
            <a:avLst/>
          </a:prstGeom>
          <a:solidFill>
            <a:srgbClr val="29BA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4" name="Google Shape;234;p23"/>
          <p:cNvSpPr txBox="1"/>
          <p:nvPr/>
        </p:nvSpPr>
        <p:spPr>
          <a:xfrm>
            <a:off x="867748" y="766991"/>
            <a:ext cx="9947735" cy="243139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A86"/>
              </a:buClr>
              <a:buSzPts val="4000"/>
              <a:buFont typeface="Quattrocento Sans"/>
              <a:buNone/>
            </a:pPr>
            <a:r>
              <a:rPr b="1" i="0" lang="pt-PT" sz="4000" u="none" cap="none" strike="noStrike">
                <a:solidFill>
                  <a:srgbClr val="29BA86"/>
                </a:solidFill>
                <a:latin typeface="Quattrocento Sans"/>
                <a:ea typeface="Quattrocento Sans"/>
                <a:cs typeface="Quattrocento Sans"/>
                <a:sym typeface="Quattrocento Sans"/>
              </a:rPr>
              <a:t>Advantages vs Disadvantages</a:t>
            </a:r>
            <a:endParaRPr b="1" i="0" sz="4000" u="none" cap="none" strike="noStrike">
              <a:solidFill>
                <a:srgbClr val="29BA86"/>
              </a:solidFill>
              <a:latin typeface="Quattrocento Sans"/>
              <a:ea typeface="Quattrocento Sans"/>
              <a:cs typeface="Quattrocento Sans"/>
              <a:sym typeface="Quattrocento Sans"/>
            </a:endParaRPr>
          </a:p>
          <a:p>
            <a:pPr indent="0" lvl="0" marL="0" marR="0" rtl="0" algn="ctr">
              <a:spcBef>
                <a:spcPts val="0"/>
              </a:spcBef>
              <a:spcAft>
                <a:spcPts val="0"/>
              </a:spcAft>
              <a:buClr>
                <a:srgbClr val="29BA86"/>
              </a:buClr>
              <a:buSzPts val="4000"/>
              <a:buFont typeface="Quattrocento Sans"/>
              <a:buNone/>
            </a:pPr>
            <a:r>
              <a:rPr b="1" i="0" lang="pt-PT" sz="4000" u="none" cap="none" strike="noStrike">
                <a:solidFill>
                  <a:srgbClr val="29BA86"/>
                </a:solidFill>
                <a:latin typeface="Quattrocento Sans"/>
                <a:ea typeface="Quattrocento Sans"/>
                <a:cs typeface="Quattrocento Sans"/>
                <a:sym typeface="Quattrocento Sans"/>
              </a:rPr>
              <a:t>of online learning</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235" name="Google Shape;235;p2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236" name="Google Shape;236;p2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37" name="Google Shape;237;p2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38" name="Google Shape;238;p23"/>
          <p:cNvSpPr txBox="1"/>
          <p:nvPr/>
        </p:nvSpPr>
        <p:spPr>
          <a:xfrm>
            <a:off x="1648468" y="2630931"/>
            <a:ext cx="4563679" cy="25545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Online learning has been becoming inscreasingly popular. With the technological development of the 21st century, new tools and methods have made online learning very valuable for learners and for educators. But, although, it has many advantages, it also has some disadvantages.</a:t>
            </a:r>
            <a:endParaRPr b="0" i="0" sz="1800" u="none" cap="none" strike="noStrike">
              <a:solidFill>
                <a:schemeClr val="dk1"/>
              </a:solidFill>
              <a:latin typeface="Quattrocento Sans"/>
              <a:ea typeface="Quattrocento Sans"/>
              <a:cs typeface="Quattrocento Sans"/>
              <a:sym typeface="Quattrocento Sans"/>
            </a:endParaRPr>
          </a:p>
        </p:txBody>
      </p:sp>
      <p:pic>
        <p:nvPicPr>
          <p:cNvPr id="239" name="Google Shape;239;p23" title="Advantages and Disadvantages of online learning"/>
          <p:cNvPicPr preferRelativeResize="0"/>
          <p:nvPr/>
        </p:nvPicPr>
        <p:blipFill rotWithShape="1">
          <a:blip r:embed="rId5">
            <a:alphaModFix/>
          </a:blip>
          <a:srcRect b="0" l="0" r="0" t="0"/>
          <a:stretch/>
        </p:blipFill>
        <p:spPr>
          <a:xfrm>
            <a:off x="7666029" y="2680868"/>
            <a:ext cx="3875202" cy="2189489"/>
          </a:xfrm>
          <a:prstGeom prst="rect">
            <a:avLst/>
          </a:prstGeom>
          <a:noFill/>
          <a:ln>
            <a:noFill/>
          </a:ln>
        </p:spPr>
      </p:pic>
      <p:sp>
        <p:nvSpPr>
          <p:cNvPr id="240" name="Google Shape;240;p23"/>
          <p:cNvSpPr txBox="1"/>
          <p:nvPr/>
        </p:nvSpPr>
        <p:spPr>
          <a:xfrm>
            <a:off x="7589856" y="5022170"/>
            <a:ext cx="3875203" cy="2615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100"/>
              <a:buFont typeface="Quattrocento Sans"/>
              <a:buNone/>
            </a:pPr>
            <a:r>
              <a:rPr b="0" i="0" lang="pt-PT" sz="1100" u="sng" cap="none" strike="noStrike">
                <a:solidFill>
                  <a:schemeClr val="hlink"/>
                </a:solidFill>
                <a:latin typeface="Quattrocento Sans"/>
                <a:ea typeface="Quattrocento Sans"/>
                <a:cs typeface="Quattrocento Sans"/>
                <a:sym typeface="Quattrocento Sans"/>
                <a:hlinkClick r:id="rId6"/>
              </a:rPr>
              <a:t>Watch video</a:t>
            </a:r>
            <a:endParaRPr b="0" i="0" sz="1050" u="none" cap="none" strike="noStrike">
              <a:solidFill>
                <a:schemeClr val="lt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descr="Homem a escrever no whiteboard a dar palestra online" id="245" name="Google Shape;245;p24"/>
          <p:cNvPicPr preferRelativeResize="0"/>
          <p:nvPr/>
        </p:nvPicPr>
        <p:blipFill rotWithShape="1">
          <a:blip r:embed="rId3">
            <a:alphaModFix/>
          </a:blip>
          <a:srcRect b="0" l="28102" r="28102" t="0"/>
          <a:stretch/>
        </p:blipFill>
        <p:spPr>
          <a:xfrm>
            <a:off x="20" y="10"/>
            <a:ext cx="4505305" cy="6857990"/>
          </a:xfrm>
          <a:prstGeom prst="rect">
            <a:avLst/>
          </a:prstGeom>
          <a:noFill/>
          <a:ln>
            <a:noFill/>
          </a:ln>
        </p:spPr>
      </p:pic>
      <p:sp>
        <p:nvSpPr>
          <p:cNvPr id="246" name="Google Shape;246;p24"/>
          <p:cNvSpPr txBox="1"/>
          <p:nvPr/>
        </p:nvSpPr>
        <p:spPr>
          <a:xfrm>
            <a:off x="5080216" y="431005"/>
            <a:ext cx="6272784" cy="15350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600"/>
              </a:spcAft>
              <a:buNone/>
            </a:pPr>
            <a:r>
              <a:rPr b="1" i="0" lang="pt-PT" sz="3600" u="none" cap="none" strike="noStrike">
                <a:solidFill>
                  <a:srgbClr val="29BB89"/>
                </a:solidFill>
                <a:latin typeface="Quattrocento Sans"/>
                <a:ea typeface="Quattrocento Sans"/>
                <a:cs typeface="Quattrocento Sans"/>
                <a:sym typeface="Quattrocento Sans"/>
              </a:rPr>
              <a:t>THE EDUCATOR</a:t>
            </a:r>
            <a:endParaRPr/>
          </a:p>
        </p:txBody>
      </p:sp>
      <p:sp>
        <p:nvSpPr>
          <p:cNvPr id="247" name="Google Shape;247;p24"/>
          <p:cNvSpPr txBox="1"/>
          <p:nvPr/>
        </p:nvSpPr>
        <p:spPr>
          <a:xfrm>
            <a:off x="5080216" y="2381499"/>
            <a:ext cx="6272784" cy="2825686"/>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None/>
            </a:pPr>
            <a:r>
              <a:rPr b="0" i="0" lang="pt-PT" sz="2400" u="none" cap="none" strike="noStrike">
                <a:solidFill>
                  <a:srgbClr val="195562"/>
                </a:solidFill>
                <a:latin typeface="Quattrocento Sans"/>
                <a:ea typeface="Quattrocento Sans"/>
                <a:cs typeface="Quattrocento Sans"/>
                <a:sym typeface="Quattrocento Sans"/>
              </a:rPr>
              <a:t>The role of the educator is to take advantage of the positive aspects of online learning and to find strategies to mitigate the impact that the negative aspects can have on students.</a:t>
            </a:r>
            <a:endParaRPr/>
          </a:p>
          <a:p>
            <a:pPr indent="0" lvl="0" marL="0" marR="0" rtl="0" algn="l">
              <a:lnSpc>
                <a:spcPct val="90000"/>
              </a:lnSpc>
              <a:spcBef>
                <a:spcPts val="600"/>
              </a:spcBef>
              <a:spcAft>
                <a:spcPts val="0"/>
              </a:spcAft>
              <a:buNone/>
            </a:pPr>
            <a:r>
              <a:t/>
            </a:r>
            <a:endParaRPr b="0" i="0" sz="2400" u="none" cap="none" strike="noStrike">
              <a:solidFill>
                <a:srgbClr val="195562"/>
              </a:solidFill>
              <a:latin typeface="Quattrocento Sans"/>
              <a:ea typeface="Quattrocento Sans"/>
              <a:cs typeface="Quattrocento Sans"/>
              <a:sym typeface="Quattrocento Sans"/>
            </a:endParaRPr>
          </a:p>
          <a:p>
            <a:pPr indent="0" lvl="0" marL="0" marR="0" rtl="0" algn="l">
              <a:lnSpc>
                <a:spcPct val="90000"/>
              </a:lnSpc>
              <a:spcBef>
                <a:spcPts val="600"/>
              </a:spcBef>
              <a:spcAft>
                <a:spcPts val="600"/>
              </a:spcAft>
              <a:buNone/>
            </a:pPr>
            <a:r>
              <a:rPr b="0" i="0" lang="pt-PT" sz="2400" u="none" cap="none" strike="noStrike">
                <a:solidFill>
                  <a:srgbClr val="195562"/>
                </a:solidFill>
                <a:latin typeface="Quattrocento Sans"/>
                <a:ea typeface="Quattrocento Sans"/>
                <a:cs typeface="Quattrocento Sans"/>
                <a:sym typeface="Quattrocento Sans"/>
              </a:rPr>
              <a:t>The educator needs to constantly upskill and update their competences, in order to provide the best education possible for their students.</a:t>
            </a:r>
            <a:endParaRPr/>
          </a:p>
        </p:txBody>
      </p:sp>
      <p:sp>
        <p:nvSpPr>
          <p:cNvPr id="248" name="Google Shape;248;p2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249" name="Google Shape;249;p24"/>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50" name="Google Shape;250;p2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256" name="Google Shape;256;p2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7" name="Google Shape;257;p2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58" name="Google Shape;258;p25"/>
          <p:cNvSpPr txBox="1"/>
          <p:nvPr/>
        </p:nvSpPr>
        <p:spPr>
          <a:xfrm>
            <a:off x="1217490" y="2013228"/>
            <a:ext cx="9394666" cy="19697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95562"/>
              </a:buClr>
              <a:buSzPts val="8000"/>
              <a:buFont typeface="Calibri"/>
              <a:buNone/>
            </a:pPr>
            <a:r>
              <a:rPr b="1" i="0" lang="pt-PT" sz="8000" u="none" cap="none" strike="noStrike">
                <a:solidFill>
                  <a:srgbClr val="195562"/>
                </a:solidFill>
                <a:latin typeface="Calibri"/>
                <a:ea typeface="Calibri"/>
                <a:cs typeface="Calibri"/>
                <a:sym typeface="Calibri"/>
              </a:rPr>
              <a:t>THANK YOU ☺</a:t>
            </a:r>
            <a:endParaRPr b="1" i="0" sz="7200" u="none" cap="none" strike="noStrike">
              <a:solidFill>
                <a:srgbClr val="195562"/>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b="0" i="0" sz="2400" u="none" cap="none" strike="noStrike">
              <a:solidFill>
                <a:srgbClr val="195562"/>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259" name="Google Shape;259;p2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6"/>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1000"/>
              <a:buFont typeface="Quattrocento Sans"/>
              <a:buNone/>
            </a:pPr>
            <a:r>
              <a:rPr b="0" i="0" lang="pt-PT" sz="1000" u="none" cap="none" strike="noStrik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b="0" i="0" lang="pt-PT" sz="1000" u="none" cap="none" strike="noStrike">
                <a:solidFill>
                  <a:srgbClr val="222222"/>
                </a:solidFill>
                <a:latin typeface="Arial"/>
                <a:ea typeface="Arial"/>
                <a:cs typeface="Arial"/>
                <a:sym typeface="Arial"/>
              </a:rPr>
              <a:t>2020-1-UK01-KA226-VET-094435</a:t>
            </a:r>
            <a:endParaRPr b="0" i="0" sz="1000" u="none" cap="none" strike="noStrike">
              <a:solidFill>
                <a:schemeClr val="dk1"/>
              </a:solidFill>
              <a:latin typeface="Quattrocento Sans"/>
              <a:ea typeface="Quattrocento Sans"/>
              <a:cs typeface="Quattrocento Sans"/>
              <a:sym typeface="Quattrocento Sans"/>
            </a:endParaRPr>
          </a:p>
        </p:txBody>
      </p:sp>
      <p:pic>
        <p:nvPicPr>
          <p:cNvPr descr="Text&#10;&#10;Description automatically generated" id="265" name="Google Shape;265;p2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6" name="Google Shape;266;p26"/>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267" name="Google Shape;267;p26"/>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id="268" name="Google Shape;268;p26"/>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269" name="Google Shape;269;p26"/>
          <p:cNvGrpSpPr/>
          <p:nvPr/>
        </p:nvGrpSpPr>
        <p:grpSpPr>
          <a:xfrm>
            <a:off x="2569288" y="3802743"/>
            <a:ext cx="7053424" cy="1670958"/>
            <a:chOff x="2569288" y="3802743"/>
            <a:chExt cx="7053424" cy="1670958"/>
          </a:xfrm>
        </p:grpSpPr>
        <p:pic>
          <p:nvPicPr>
            <p:cNvPr descr="Qr code&#10;&#10;Description automatically generated" id="270" name="Google Shape;270;p26"/>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271" name="Google Shape;271;p26"/>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93" name="Google Shape;93;p1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94" name="Google Shape;94;p1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95" name="Google Shape;95;p14"/>
          <p:cNvSpPr/>
          <p:nvPr/>
        </p:nvSpPr>
        <p:spPr>
          <a:xfrm>
            <a:off x="2293620" y="1257622"/>
            <a:ext cx="7664221" cy="368300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96" name="Google Shape;96;p14"/>
          <p:cNvSpPr txBox="1"/>
          <p:nvPr/>
        </p:nvSpPr>
        <p:spPr>
          <a:xfrm>
            <a:off x="2293620" y="1974013"/>
            <a:ext cx="7664221" cy="58473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B89"/>
              </a:buClr>
              <a:buSzPts val="3200"/>
              <a:buFont typeface="Quattrocento Sans"/>
              <a:buNone/>
            </a:pPr>
            <a:r>
              <a:rPr b="1" i="0" lang="pt-PT" sz="3200" u="none" cap="none" strike="noStrike">
                <a:solidFill>
                  <a:srgbClr val="29BB89"/>
                </a:solidFill>
                <a:latin typeface="Quattrocento Sans"/>
                <a:ea typeface="Quattrocento Sans"/>
                <a:cs typeface="Quattrocento Sans"/>
                <a:sym typeface="Quattrocento Sans"/>
              </a:rPr>
              <a:t>INTRODUCTION TO ONLINE TEACHING</a:t>
            </a:r>
            <a:endParaRPr b="1" i="0" sz="3200" u="none" cap="none" strike="noStrike">
              <a:solidFill>
                <a:srgbClr val="29BB89"/>
              </a:solidFill>
              <a:latin typeface="Quattrocento Sans"/>
              <a:ea typeface="Quattrocento Sans"/>
              <a:cs typeface="Quattrocento Sans"/>
              <a:sym typeface="Quattrocento Sans"/>
            </a:endParaRPr>
          </a:p>
        </p:txBody>
      </p:sp>
      <p:sp>
        <p:nvSpPr>
          <p:cNvPr id="97" name="Google Shape;97;p14"/>
          <p:cNvSpPr txBox="1"/>
          <p:nvPr/>
        </p:nvSpPr>
        <p:spPr>
          <a:xfrm>
            <a:off x="2943584" y="2857245"/>
            <a:ext cx="6486166" cy="9540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Calibri"/>
              <a:buNone/>
            </a:pPr>
            <a:r>
              <a:rPr b="0" i="0" lang="pt-PT" sz="2800" u="none" cap="none" strike="noStrike">
                <a:solidFill>
                  <a:srgbClr val="195562"/>
                </a:solidFill>
                <a:latin typeface="Calibri"/>
                <a:ea typeface="Calibri"/>
                <a:cs typeface="Calibri"/>
                <a:sym typeface="Calibri"/>
              </a:rPr>
              <a:t>This module aims to prepare VET tutors to work in online environments.</a:t>
            </a:r>
            <a:endParaRPr b="0" i="0" sz="1800" u="none" cap="none" strike="noStrike">
              <a:solidFill>
                <a:schemeClr val="dk1"/>
              </a:solidFill>
              <a:latin typeface="Calibri"/>
              <a:ea typeface="Calibri"/>
              <a:cs typeface="Calibri"/>
              <a:sym typeface="Calibri"/>
            </a:endParaRPr>
          </a:p>
        </p:txBody>
      </p:sp>
      <p:pic>
        <p:nvPicPr>
          <p:cNvPr id="98" name="Google Shape;98;p1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Text&#10;&#10;Description automatically generated" id="103" name="Google Shape;103;p15"/>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4" name="Google Shape;104;p15"/>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Quattrocento Sans"/>
              <a:buNone/>
            </a:pPr>
            <a:r>
              <a:rPr b="0" i="0" lang="pt-PT"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800" u="none" cap="none" strike="noStrike">
              <a:solidFill>
                <a:schemeClr val="dk1"/>
              </a:solidFill>
              <a:latin typeface="Calibri"/>
              <a:ea typeface="Calibri"/>
              <a:cs typeface="Calibri"/>
              <a:sym typeface="Calibri"/>
            </a:endParaRPr>
          </a:p>
        </p:txBody>
      </p:sp>
      <p:sp>
        <p:nvSpPr>
          <p:cNvPr id="105" name="Google Shape;105;p15"/>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Quattrocento Sans"/>
              <a:buNone/>
            </a:pPr>
            <a:r>
              <a:rPr b="0" i="0" lang="pt-PT"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800" u="none" cap="none" strike="noStrike">
              <a:solidFill>
                <a:schemeClr val="dk1"/>
              </a:solidFill>
              <a:latin typeface="Calibri"/>
              <a:ea typeface="Calibri"/>
              <a:cs typeface="Calibri"/>
              <a:sym typeface="Calibri"/>
            </a:endParaRPr>
          </a:p>
        </p:txBody>
      </p:sp>
      <p:sp>
        <p:nvSpPr>
          <p:cNvPr id="106" name="Google Shape;106;p15"/>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Quattrocento Sans"/>
              <a:buNone/>
            </a:pPr>
            <a:r>
              <a:rPr b="0" i="0" lang="pt-PT"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800" u="none" cap="none" strike="noStrike">
              <a:solidFill>
                <a:schemeClr val="dk1"/>
              </a:solidFill>
              <a:latin typeface="Calibri"/>
              <a:ea typeface="Calibri"/>
              <a:cs typeface="Calibri"/>
              <a:sym typeface="Calibri"/>
            </a:endParaRPr>
          </a:p>
        </p:txBody>
      </p:sp>
      <p:sp>
        <p:nvSpPr>
          <p:cNvPr id="107" name="Google Shape;107;p15"/>
          <p:cNvSpPr txBox="1"/>
          <p:nvPr>
            <p:ph type="title"/>
          </p:nvPr>
        </p:nvSpPr>
        <p:spPr>
          <a:xfrm>
            <a:off x="3537769" y="787857"/>
            <a:ext cx="5409586"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pt-PT" sz="3600">
                <a:solidFill>
                  <a:srgbClr val="29BB89"/>
                </a:solidFill>
                <a:latin typeface="Quattrocento Sans"/>
                <a:ea typeface="Quattrocento Sans"/>
                <a:cs typeface="Quattrocento Sans"/>
                <a:sym typeface="Quattrocento Sans"/>
              </a:rPr>
              <a:t>Learning Outcomes</a:t>
            </a:r>
            <a:endParaRPr/>
          </a:p>
        </p:txBody>
      </p:sp>
      <p:pic>
        <p:nvPicPr>
          <p:cNvPr id="108" name="Google Shape;108;p1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graphicFrame>
        <p:nvGraphicFramePr>
          <p:cNvPr id="109" name="Google Shape;109;p15"/>
          <p:cNvGraphicFramePr/>
          <p:nvPr/>
        </p:nvGraphicFramePr>
        <p:xfrm>
          <a:off x="1285088" y="1632825"/>
          <a:ext cx="3000000" cy="3000000"/>
        </p:xfrm>
        <a:graphic>
          <a:graphicData uri="http://schemas.openxmlformats.org/drawingml/2006/table">
            <a:tbl>
              <a:tblPr bandRow="1" firstRow="1">
                <a:noFill/>
                <a:tableStyleId>{714E7424-0BD2-434B-BDFB-002637123771}</a:tableStyleId>
              </a:tblPr>
              <a:tblGrid>
                <a:gridCol w="2405450"/>
                <a:gridCol w="2405450"/>
                <a:gridCol w="2405450"/>
                <a:gridCol w="2405450"/>
              </a:tblGrid>
              <a:tr h="370850">
                <a:tc>
                  <a:txBody>
                    <a:bodyPr/>
                    <a:lstStyle/>
                    <a:p>
                      <a:pPr indent="0" lvl="0" marL="0" marR="0" rtl="0" algn="ctr">
                        <a:lnSpc>
                          <a:spcPct val="100000"/>
                        </a:lnSpc>
                        <a:spcBef>
                          <a:spcPts val="0"/>
                        </a:spcBef>
                        <a:spcAft>
                          <a:spcPts val="0"/>
                        </a:spcAft>
                        <a:buClr>
                          <a:schemeClr val="dk1"/>
                        </a:buClr>
                        <a:buSzPts val="1400"/>
                        <a:buFont typeface="Calibri"/>
                        <a:buNone/>
                      </a:pPr>
                      <a:r>
                        <a:rPr b="1" lang="pt-PT" sz="1400" u="none" cap="none" strike="noStrike"/>
                        <a:t>1. Introduction to online teaching</a:t>
                      </a:r>
                      <a:endParaRPr b="1" sz="1400" u="none" cap="none" strike="noStrike"/>
                    </a:p>
                    <a:p>
                      <a:pPr indent="0" lvl="0" marL="0" marR="0" rtl="0" algn="ctr">
                        <a:spcBef>
                          <a:spcPts val="0"/>
                        </a:spcBef>
                        <a:spcAft>
                          <a:spcPts val="0"/>
                        </a:spcAft>
                        <a:buClr>
                          <a:schemeClr val="dk1"/>
                        </a:buClr>
                        <a:buSzPts val="1400"/>
                        <a:buFont typeface="Calibri"/>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400"/>
                        <a:buFont typeface="Calibri"/>
                        <a:buNone/>
                      </a:pPr>
                      <a:r>
                        <a:rPr b="1" lang="pt-PT" sz="1400" u="none" cap="none" strike="noStrike"/>
                        <a:t>2. Design of online curricula</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400"/>
                        <a:buFont typeface="Calibri"/>
                        <a:buNone/>
                      </a:pPr>
                      <a:r>
                        <a:rPr b="1" lang="pt-PT" sz="1400" u="none" cap="none" strike="noStrike"/>
                        <a:t>3. Student engagement in online learning environments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lt1"/>
                        </a:buClr>
                        <a:buSzPts val="1400"/>
                        <a:buFont typeface="Calibri"/>
                        <a:buNone/>
                      </a:pPr>
                      <a:r>
                        <a:rPr b="1" i="0" lang="pt-PT" sz="1400" u="none" cap="none" strike="noStrike">
                          <a:solidFill>
                            <a:schemeClr val="lt1"/>
                          </a:solidFill>
                          <a:latin typeface="Calibri"/>
                          <a:ea typeface="Calibri"/>
                          <a:cs typeface="Calibri"/>
                          <a:sym typeface="Calibri"/>
                        </a:rPr>
                        <a:t>4. Online communication</a:t>
                      </a:r>
                      <a:endParaRPr b="1" sz="1400" u="none" cap="none" strike="noStrike">
                        <a:solidFill>
                          <a:schemeClr val="lt1"/>
                        </a:solidFill>
                      </a:endParaRPr>
                    </a:p>
                    <a:p>
                      <a:pPr indent="0" lvl="0" marL="0" marR="0" rtl="0" algn="ctr">
                        <a:spcBef>
                          <a:spcPts val="0"/>
                        </a:spcBef>
                        <a:spcAft>
                          <a:spcPts val="0"/>
                        </a:spcAft>
                        <a:buClr>
                          <a:schemeClr val="dk1"/>
                        </a:buClr>
                        <a:buSzPts val="1400"/>
                        <a:buFont typeface="Calibri"/>
                        <a:buNone/>
                      </a:pPr>
                      <a:r>
                        <a:t/>
                      </a:r>
                      <a:endParaRPr sz="1400" u="none" cap="none" strike="noStrike"/>
                    </a:p>
                  </a:txBody>
                  <a:tcPr marT="45725" marB="45725" marR="91450" marL="91450"/>
                </a:tc>
              </a:tr>
              <a:tr h="370850">
                <a:tc>
                  <a:txBody>
                    <a:bodyPr/>
                    <a:lstStyle/>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Understand the specifications of online learning</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Understand how online learning has been evolving and the importance of upskilling</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Recognise the barriers of online learning</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Recognise the advantages of online learning</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Be open to transition and adapt to online learning</a:t>
                      </a:r>
                      <a:endParaRPr b="0" i="0" sz="14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400"/>
                        <a:buFont typeface="Calibri"/>
                        <a:buNone/>
                      </a:pPr>
                      <a:r>
                        <a:t/>
                      </a:r>
                      <a:endParaRPr sz="1400" u="none" cap="none" strike="noStrike"/>
                    </a:p>
                  </a:txBody>
                  <a:tcPr marT="45725" marB="45725" marR="91450" marL="91450"/>
                </a:tc>
                <a:tc>
                  <a:txBody>
                    <a:bodyPr/>
                    <a:lstStyle/>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Design a proper online curriculum</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Understand how to structure an online curriculum</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Understand how to adapt a curriculum for online learning</a:t>
                      </a:r>
                      <a:endParaRPr b="0" i="0" sz="1400" u="none" cap="none" strike="noStrike">
                        <a:solidFill>
                          <a:schemeClr val="dk1"/>
                        </a:solidFill>
                        <a:latin typeface="Calibri"/>
                        <a:ea typeface="Calibri"/>
                        <a:cs typeface="Calibri"/>
                        <a:sym typeface="Calibri"/>
                      </a:endParaRPr>
                    </a:p>
                    <a:p>
                      <a:pPr indent="-196850" lvl="0" marL="285750" marR="0" rtl="0" algn="l">
                        <a:spcBef>
                          <a:spcPts val="0"/>
                        </a:spcBef>
                        <a:spcAft>
                          <a:spcPts val="0"/>
                        </a:spcAft>
                        <a:buClr>
                          <a:schemeClr val="dk1"/>
                        </a:buClr>
                        <a:buSzPts val="1400"/>
                        <a:buFont typeface="Arial"/>
                        <a:buNone/>
                      </a:pPr>
                      <a:r>
                        <a:t/>
                      </a:r>
                      <a:endParaRPr sz="1400" u="none" cap="none" strike="noStrike"/>
                    </a:p>
                  </a:txBody>
                  <a:tcPr marT="45725" marB="45725" marR="91450" marL="91450"/>
                </a:tc>
                <a:tc>
                  <a:txBody>
                    <a:bodyPr/>
                    <a:lstStyle/>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Motivate the students to learn while on an online environment</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Recognise and apply engagement strategies</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Recognise and use existing engagement tools </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Find strategies for online assessment</a:t>
                      </a:r>
                      <a:endParaRPr b="0" i="0" sz="1400" u="none" cap="none" strike="noStrike">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Establish a communication strategy to encourage learners to communicate with the tutor and among themselves</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Reduce the barriers of online communication with their learners</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Recognise the existing online communication tools</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Choose the most appropriate online communication channels</a:t>
                      </a:r>
                      <a:endParaRPr b="0" i="0" sz="1400" u="none" cap="none" strike="noStrike">
                        <a:solidFill>
                          <a:schemeClr val="dk1"/>
                        </a:solidFill>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2584580" y="479123"/>
            <a:ext cx="7483651" cy="752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pt-PT" sz="3600">
                <a:solidFill>
                  <a:srgbClr val="29BB89"/>
                </a:solidFill>
                <a:latin typeface="Quattrocento Sans"/>
                <a:ea typeface="Quattrocento Sans"/>
                <a:cs typeface="Quattrocento Sans"/>
                <a:sym typeface="Quattrocento Sans"/>
              </a:rPr>
              <a:t>In-service Training – Part B</a:t>
            </a:r>
            <a:endParaRPr/>
          </a:p>
        </p:txBody>
      </p:sp>
      <p:sp>
        <p:nvSpPr>
          <p:cNvPr id="115" name="Google Shape;115;p16"/>
          <p:cNvSpPr txBox="1"/>
          <p:nvPr/>
        </p:nvSpPr>
        <p:spPr>
          <a:xfrm>
            <a:off x="2199640" y="161379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1" i="0" lang="pt-PT" sz="3200" u="none" cap="none" strike="noStrike">
                <a:solidFill>
                  <a:srgbClr val="195562"/>
                </a:solidFill>
                <a:latin typeface="Quattrocento Sans"/>
                <a:ea typeface="Quattrocento Sans"/>
                <a:cs typeface="Quattrocento Sans"/>
                <a:sym typeface="Quattrocento Sans"/>
              </a:rPr>
              <a:t>1.</a:t>
            </a:r>
            <a:endParaRPr b="0" i="0" sz="1800" u="none" cap="none" strike="noStrike">
              <a:solidFill>
                <a:schemeClr val="dk1"/>
              </a:solidFill>
              <a:latin typeface="Calibri"/>
              <a:ea typeface="Calibri"/>
              <a:cs typeface="Calibri"/>
              <a:sym typeface="Calibri"/>
            </a:endParaRPr>
          </a:p>
        </p:txBody>
      </p:sp>
      <p:sp>
        <p:nvSpPr>
          <p:cNvPr id="116" name="Google Shape;116;p16"/>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7" name="Google Shape;117;p16"/>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18" name="Google Shape;118;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9" name="Google Shape;119;p1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20" name="Google Shape;120;p16"/>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21" name="Google Shape;121;p16"/>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22" name="Google Shape;122;p16"/>
          <p:cNvSpPr txBox="1"/>
          <p:nvPr/>
        </p:nvSpPr>
        <p:spPr>
          <a:xfrm>
            <a:off x="3041597" y="1565873"/>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1" i="0" lang="pt-PT" sz="3200" u="none" cap="none" strike="noStrike">
                <a:solidFill>
                  <a:srgbClr val="195562"/>
                </a:solidFill>
                <a:latin typeface="Quattrocento Sans"/>
                <a:ea typeface="Quattrocento Sans"/>
                <a:cs typeface="Quattrocento Sans"/>
                <a:sym typeface="Quattrocento Sans"/>
              </a:rPr>
              <a:t>Introduction to online teaching</a:t>
            </a:r>
            <a:endParaRPr b="0" i="0" sz="1800" u="none" cap="none" strike="noStrike">
              <a:solidFill>
                <a:schemeClr val="dk1"/>
              </a:solidFill>
              <a:latin typeface="Calibri"/>
              <a:ea typeface="Calibri"/>
              <a:cs typeface="Calibri"/>
              <a:sym typeface="Calibri"/>
            </a:endParaRPr>
          </a:p>
        </p:txBody>
      </p:sp>
      <p:sp>
        <p:nvSpPr>
          <p:cNvPr id="123" name="Google Shape;123;p16"/>
          <p:cNvSpPr txBox="1"/>
          <p:nvPr/>
        </p:nvSpPr>
        <p:spPr>
          <a:xfrm>
            <a:off x="3110422" y="3875228"/>
            <a:ext cx="6505525"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Student engagement in online learning environments</a:t>
            </a:r>
            <a:endParaRPr b="0" i="0" sz="1800" u="none" cap="none" strike="noStrike">
              <a:solidFill>
                <a:schemeClr val="dk1"/>
              </a:solidFill>
              <a:latin typeface="Calibri"/>
              <a:ea typeface="Calibri"/>
              <a:cs typeface="Calibri"/>
              <a:sym typeface="Calibri"/>
            </a:endParaRPr>
          </a:p>
        </p:txBody>
      </p:sp>
      <p:sp>
        <p:nvSpPr>
          <p:cNvPr id="124" name="Google Shape;124;p16"/>
          <p:cNvSpPr txBox="1"/>
          <p:nvPr/>
        </p:nvSpPr>
        <p:spPr>
          <a:xfrm>
            <a:off x="3110423" y="5115860"/>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Online communication</a:t>
            </a:r>
            <a:endParaRPr b="0" i="0" sz="1800" u="none" cap="none" strike="noStrike">
              <a:solidFill>
                <a:schemeClr val="dk1"/>
              </a:solidFill>
              <a:latin typeface="Calibri"/>
              <a:ea typeface="Calibri"/>
              <a:cs typeface="Calibri"/>
              <a:sym typeface="Calibri"/>
            </a:endParaRPr>
          </a:p>
        </p:txBody>
      </p:sp>
      <p:sp>
        <p:nvSpPr>
          <p:cNvPr id="125" name="Google Shape;125;p16"/>
          <p:cNvSpPr txBox="1"/>
          <p:nvPr/>
        </p:nvSpPr>
        <p:spPr>
          <a:xfrm>
            <a:off x="2351149" y="5170291"/>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4.</a:t>
            </a:r>
            <a:endParaRPr b="0" i="0" sz="1800" u="none" cap="none" strike="noStrike">
              <a:solidFill>
                <a:schemeClr val="dk1"/>
              </a:solidFill>
              <a:latin typeface="Calibri"/>
              <a:ea typeface="Calibri"/>
              <a:cs typeface="Calibri"/>
              <a:sym typeface="Calibri"/>
            </a:endParaRPr>
          </a:p>
        </p:txBody>
      </p:sp>
      <p:sp>
        <p:nvSpPr>
          <p:cNvPr id="126" name="Google Shape;126;p16"/>
          <p:cNvSpPr txBox="1"/>
          <p:nvPr/>
        </p:nvSpPr>
        <p:spPr>
          <a:xfrm>
            <a:off x="2351148" y="396868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3.</a:t>
            </a:r>
            <a:endParaRPr b="0" i="0" sz="1800" u="none" cap="none" strike="noStrike">
              <a:solidFill>
                <a:schemeClr val="dk1"/>
              </a:solidFill>
              <a:latin typeface="Calibri"/>
              <a:ea typeface="Calibri"/>
              <a:cs typeface="Calibri"/>
              <a:sym typeface="Calibri"/>
            </a:endParaRPr>
          </a:p>
        </p:txBody>
      </p:sp>
      <p:sp>
        <p:nvSpPr>
          <p:cNvPr id="127" name="Google Shape;127;p16"/>
          <p:cNvSpPr txBox="1"/>
          <p:nvPr/>
        </p:nvSpPr>
        <p:spPr>
          <a:xfrm>
            <a:off x="2351148" y="2821504"/>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2.</a:t>
            </a:r>
            <a:endParaRPr b="0" i="0" sz="1800" u="none" cap="none" strike="noStrike">
              <a:solidFill>
                <a:schemeClr val="dk1"/>
              </a:solidFill>
              <a:latin typeface="Calibri"/>
              <a:ea typeface="Calibri"/>
              <a:cs typeface="Calibri"/>
              <a:sym typeface="Calibri"/>
            </a:endParaRPr>
          </a:p>
        </p:txBody>
      </p:sp>
      <p:sp>
        <p:nvSpPr>
          <p:cNvPr id="128" name="Google Shape;128;p16"/>
          <p:cNvSpPr txBox="1"/>
          <p:nvPr/>
        </p:nvSpPr>
        <p:spPr>
          <a:xfrm>
            <a:off x="3110423" y="2747531"/>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Design of online curricula</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17"/>
          <p:cNvSpPr txBox="1"/>
          <p:nvPr/>
        </p:nvSpPr>
        <p:spPr>
          <a:xfrm>
            <a:off x="5080216" y="1076324"/>
            <a:ext cx="6272784" cy="15350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600"/>
              </a:spcAft>
              <a:buNone/>
            </a:pPr>
            <a:r>
              <a:rPr b="1" i="0" lang="pt-PT" sz="3600" u="none" cap="none" strike="noStrike">
                <a:solidFill>
                  <a:srgbClr val="29BB89"/>
                </a:solidFill>
                <a:latin typeface="Quattrocento Sans"/>
                <a:ea typeface="Quattrocento Sans"/>
                <a:cs typeface="Quattrocento Sans"/>
                <a:sym typeface="Quattrocento Sans"/>
              </a:rPr>
              <a:t>ONLINE LEARNING</a:t>
            </a:r>
            <a:endParaRPr/>
          </a:p>
        </p:txBody>
      </p:sp>
      <p:pic>
        <p:nvPicPr>
          <p:cNvPr descr="Uma imagem com texto, interior, computador portátil&#10;&#10;Descrição gerada automaticamente" id="134" name="Google Shape;134;p17"/>
          <p:cNvPicPr preferRelativeResize="0"/>
          <p:nvPr/>
        </p:nvPicPr>
        <p:blipFill rotWithShape="1">
          <a:blip r:embed="rId3">
            <a:alphaModFix/>
          </a:blip>
          <a:srcRect b="0" l="1582" r="0" t="0"/>
          <a:stretch/>
        </p:blipFill>
        <p:spPr>
          <a:xfrm>
            <a:off x="20" y="10"/>
            <a:ext cx="4505305" cy="6857990"/>
          </a:xfrm>
          <a:prstGeom prst="rect">
            <a:avLst/>
          </a:prstGeom>
          <a:noFill/>
          <a:ln>
            <a:noFill/>
          </a:ln>
        </p:spPr>
      </p:pic>
      <p:sp>
        <p:nvSpPr>
          <p:cNvPr id="135" name="Google Shape;135;p17"/>
          <p:cNvSpPr txBox="1"/>
          <p:nvPr/>
        </p:nvSpPr>
        <p:spPr>
          <a:xfrm>
            <a:off x="5080216" y="2833783"/>
            <a:ext cx="6272784" cy="282568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600"/>
              </a:spcAft>
              <a:buNone/>
            </a:pPr>
            <a:r>
              <a:rPr b="0" i="0" lang="pt-PT" sz="2400" u="none" cap="none" strike="noStrike">
                <a:solidFill>
                  <a:srgbClr val="195562"/>
                </a:solidFill>
                <a:latin typeface="Quattrocento Sans"/>
                <a:ea typeface="Quattrocento Sans"/>
                <a:cs typeface="Quattrocento Sans"/>
                <a:sym typeface="Quattrocento Sans"/>
              </a:rPr>
              <a:t>Online learning is a type of education that makes use of technology, such as computers and the internet. When teaching online, you don’t need to be in the same physical space as your students. Online learning can bring many benefits, but also has some negative aspects.</a:t>
            </a:r>
            <a:endParaRPr/>
          </a:p>
        </p:txBody>
      </p:sp>
      <p:sp>
        <p:nvSpPr>
          <p:cNvPr id="136" name="Google Shape;136;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37" name="Google Shape;137;p1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38" name="Google Shape;138;p1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nvSpPr>
        <p:spPr>
          <a:xfrm>
            <a:off x="4827087" y="2159569"/>
            <a:ext cx="1684331" cy="18158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A86"/>
              </a:buClr>
              <a:buSzPts val="4000"/>
              <a:buFont typeface="Quattrocento Sans"/>
              <a:buNone/>
            </a:pPr>
            <a:r>
              <a:rPr b="1" i="0" lang="pt-PT" sz="4000" u="none" cap="none" strike="noStrike">
                <a:solidFill>
                  <a:srgbClr val="29BA86"/>
                </a:solidFill>
                <a:latin typeface="Quattrocento Sans"/>
                <a:ea typeface="Quattrocento Sans"/>
                <a:cs typeface="Quattrocento Sans"/>
                <a:sym typeface="Quattrocento Sans"/>
              </a:rPr>
              <a:t>+</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44" name="Google Shape;144;p18"/>
          <p:cNvSpPr txBox="1"/>
          <p:nvPr/>
        </p:nvSpPr>
        <p:spPr>
          <a:xfrm>
            <a:off x="867748" y="766991"/>
            <a:ext cx="9947735" cy="18158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A86"/>
              </a:buClr>
              <a:buSzPts val="4000"/>
              <a:buFont typeface="Quattrocento Sans"/>
              <a:buNone/>
            </a:pPr>
            <a:r>
              <a:rPr b="1" i="0" lang="pt-PT" sz="4000" u="none" cap="none" strike="noStrike">
                <a:solidFill>
                  <a:srgbClr val="29BA86"/>
                </a:solidFill>
                <a:latin typeface="Quattrocento Sans"/>
                <a:ea typeface="Quattrocento Sans"/>
                <a:cs typeface="Quattrocento Sans"/>
                <a:sym typeface="Quattrocento Sans"/>
              </a:rPr>
              <a:t>Online Learning</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45" name="Google Shape;145;p1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46" name="Google Shape;146;p1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7" name="Google Shape;147;p1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48" name="Google Shape;148;p18"/>
          <p:cNvSpPr txBox="1"/>
          <p:nvPr/>
        </p:nvSpPr>
        <p:spPr>
          <a:xfrm>
            <a:off x="2293621" y="2793375"/>
            <a:ext cx="1595092" cy="282568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0" i="0" lang="pt-PT" sz="2400" u="none" cap="none" strike="noStrike">
                <a:solidFill>
                  <a:srgbClr val="195562"/>
                </a:solidFill>
                <a:latin typeface="Quattrocento Sans"/>
                <a:ea typeface="Quattrocento Sans"/>
                <a:cs typeface="Quattrocento Sans"/>
                <a:sym typeface="Quattrocento Sans"/>
              </a:rPr>
              <a:t>ONLINE</a:t>
            </a:r>
            <a:endParaRPr/>
          </a:p>
          <a:p>
            <a:pPr indent="0" lvl="0" marL="0" marR="0" rtl="0" algn="ctr">
              <a:lnSpc>
                <a:spcPct val="90000"/>
              </a:lnSpc>
              <a:spcBef>
                <a:spcPts val="600"/>
              </a:spcBef>
              <a:spcAft>
                <a:spcPts val="600"/>
              </a:spcAft>
              <a:buNone/>
            </a:pPr>
            <a:r>
              <a:rPr b="0" i="0" lang="pt-PT" sz="2400" u="none" cap="none" strike="noStrike">
                <a:solidFill>
                  <a:srgbClr val="195562"/>
                </a:solidFill>
                <a:latin typeface="Quattrocento Sans"/>
                <a:ea typeface="Quattrocento Sans"/>
                <a:cs typeface="Quattrocento Sans"/>
                <a:sym typeface="Quattrocento Sans"/>
              </a:rPr>
              <a:t>LEARNING</a:t>
            </a:r>
            <a:endParaRPr/>
          </a:p>
        </p:txBody>
      </p:sp>
      <p:sp>
        <p:nvSpPr>
          <p:cNvPr id="149" name="Google Shape;149;p18"/>
          <p:cNvSpPr txBox="1"/>
          <p:nvPr/>
        </p:nvSpPr>
        <p:spPr>
          <a:xfrm>
            <a:off x="7449791" y="2793375"/>
            <a:ext cx="2116996" cy="282568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0" i="0" lang="pt-PT" sz="2400" u="none" cap="none" strike="noStrike">
                <a:solidFill>
                  <a:srgbClr val="195562"/>
                </a:solidFill>
                <a:latin typeface="Quattrocento Sans"/>
                <a:ea typeface="Quattrocento Sans"/>
                <a:cs typeface="Quattrocento Sans"/>
                <a:sym typeface="Quattrocento Sans"/>
              </a:rPr>
              <a:t>FACE TO FACE</a:t>
            </a:r>
            <a:endParaRPr/>
          </a:p>
          <a:p>
            <a:pPr indent="0" lvl="0" marL="0" marR="0" rtl="0" algn="ctr">
              <a:lnSpc>
                <a:spcPct val="90000"/>
              </a:lnSpc>
              <a:spcBef>
                <a:spcPts val="600"/>
              </a:spcBef>
              <a:spcAft>
                <a:spcPts val="600"/>
              </a:spcAft>
              <a:buNone/>
            </a:pPr>
            <a:r>
              <a:rPr b="0" i="0" lang="pt-PT" sz="2400" u="none" cap="none" strike="noStrike">
                <a:solidFill>
                  <a:srgbClr val="195562"/>
                </a:solidFill>
                <a:latin typeface="Quattrocento Sans"/>
                <a:ea typeface="Quattrocento Sans"/>
                <a:cs typeface="Quattrocento Sans"/>
                <a:sym typeface="Quattrocento Sans"/>
              </a:rPr>
              <a:t>LEARNING</a:t>
            </a:r>
            <a:endParaRPr/>
          </a:p>
        </p:txBody>
      </p:sp>
      <p:sp>
        <p:nvSpPr>
          <p:cNvPr id="150" name="Google Shape;150;p18"/>
          <p:cNvSpPr txBox="1"/>
          <p:nvPr/>
        </p:nvSpPr>
        <p:spPr>
          <a:xfrm>
            <a:off x="4916325" y="2793375"/>
            <a:ext cx="1595092" cy="282568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0" i="0" lang="pt-PT" sz="2400" u="none" cap="none" strike="noStrike">
                <a:solidFill>
                  <a:srgbClr val="195562"/>
                </a:solidFill>
                <a:latin typeface="Quattrocento Sans"/>
                <a:ea typeface="Quattrocento Sans"/>
                <a:cs typeface="Quattrocento Sans"/>
                <a:sym typeface="Quattrocento Sans"/>
              </a:rPr>
              <a:t>HYBRID</a:t>
            </a:r>
            <a:endParaRPr/>
          </a:p>
          <a:p>
            <a:pPr indent="0" lvl="0" marL="0" marR="0" rtl="0" algn="ctr">
              <a:lnSpc>
                <a:spcPct val="90000"/>
              </a:lnSpc>
              <a:spcBef>
                <a:spcPts val="600"/>
              </a:spcBef>
              <a:spcAft>
                <a:spcPts val="600"/>
              </a:spcAft>
              <a:buNone/>
            </a:pPr>
            <a:r>
              <a:rPr b="0" i="0" lang="pt-PT" sz="2400" u="none" cap="none" strike="noStrike">
                <a:solidFill>
                  <a:srgbClr val="195562"/>
                </a:solidFill>
                <a:latin typeface="Quattrocento Sans"/>
                <a:ea typeface="Quattrocento Sans"/>
                <a:cs typeface="Quattrocento Sans"/>
                <a:sym typeface="Quattrocento Sans"/>
              </a:rPr>
              <a:t>LEARNING</a:t>
            </a:r>
            <a:endParaRPr/>
          </a:p>
        </p:txBody>
      </p:sp>
      <p:pic>
        <p:nvPicPr>
          <p:cNvPr descr="Idioma de aprendizagem remota destaque" id="151" name="Google Shape;151;p18"/>
          <p:cNvPicPr preferRelativeResize="0"/>
          <p:nvPr/>
        </p:nvPicPr>
        <p:blipFill rotWithShape="1">
          <a:blip r:embed="rId5">
            <a:alphaModFix/>
          </a:blip>
          <a:srcRect b="0" l="0" r="0" t="0"/>
          <a:stretch/>
        </p:blipFill>
        <p:spPr>
          <a:xfrm>
            <a:off x="2738031" y="2023659"/>
            <a:ext cx="809128" cy="809128"/>
          </a:xfrm>
          <a:prstGeom prst="rect">
            <a:avLst/>
          </a:prstGeom>
          <a:noFill/>
          <a:ln>
            <a:noFill/>
          </a:ln>
        </p:spPr>
      </p:pic>
      <p:pic>
        <p:nvPicPr>
          <p:cNvPr descr="Idioma de aprendizagem remota destaque" id="152" name="Google Shape;152;p18"/>
          <p:cNvPicPr preferRelativeResize="0"/>
          <p:nvPr/>
        </p:nvPicPr>
        <p:blipFill rotWithShape="1">
          <a:blip r:embed="rId5">
            <a:alphaModFix/>
          </a:blip>
          <a:srcRect b="0" l="0" r="0" t="0"/>
          <a:stretch/>
        </p:blipFill>
        <p:spPr>
          <a:xfrm>
            <a:off x="4916324" y="2209205"/>
            <a:ext cx="597264" cy="597264"/>
          </a:xfrm>
          <a:prstGeom prst="rect">
            <a:avLst/>
          </a:prstGeom>
          <a:noFill/>
          <a:ln>
            <a:noFill/>
          </a:ln>
        </p:spPr>
      </p:pic>
      <p:pic>
        <p:nvPicPr>
          <p:cNvPr descr="Sala de Aulas destaque" id="153" name="Google Shape;153;p18"/>
          <p:cNvPicPr preferRelativeResize="0"/>
          <p:nvPr/>
        </p:nvPicPr>
        <p:blipFill rotWithShape="1">
          <a:blip r:embed="rId6">
            <a:alphaModFix/>
          </a:blip>
          <a:srcRect b="0" l="0" r="0" t="0"/>
          <a:stretch/>
        </p:blipFill>
        <p:spPr>
          <a:xfrm>
            <a:off x="8129366" y="2182887"/>
            <a:ext cx="649900" cy="649900"/>
          </a:xfrm>
          <a:prstGeom prst="rect">
            <a:avLst/>
          </a:prstGeom>
          <a:noFill/>
          <a:ln>
            <a:noFill/>
          </a:ln>
        </p:spPr>
      </p:pic>
      <p:pic>
        <p:nvPicPr>
          <p:cNvPr descr="Sala de Aulas destaque" id="154" name="Google Shape;154;p18"/>
          <p:cNvPicPr preferRelativeResize="0"/>
          <p:nvPr/>
        </p:nvPicPr>
        <p:blipFill rotWithShape="1">
          <a:blip r:embed="rId6">
            <a:alphaModFix/>
          </a:blip>
          <a:srcRect b="0" l="0" r="0" t="0"/>
          <a:stretch/>
        </p:blipFill>
        <p:spPr>
          <a:xfrm>
            <a:off x="5836364" y="2252106"/>
            <a:ext cx="519272" cy="519272"/>
          </a:xfrm>
          <a:prstGeom prst="rect">
            <a:avLst/>
          </a:prstGeom>
          <a:noFill/>
          <a:ln>
            <a:noFill/>
          </a:ln>
        </p:spPr>
      </p:pic>
      <p:sp>
        <p:nvSpPr>
          <p:cNvPr id="155" name="Google Shape;155;p18"/>
          <p:cNvSpPr txBox="1"/>
          <p:nvPr/>
        </p:nvSpPr>
        <p:spPr>
          <a:xfrm>
            <a:off x="1757810" y="3735532"/>
            <a:ext cx="2644709"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Learning done fully online</a:t>
            </a:r>
            <a:endParaRPr b="0" i="0" sz="1800" u="none" cap="none" strike="noStrike">
              <a:solidFill>
                <a:schemeClr val="dk1"/>
              </a:solidFill>
              <a:latin typeface="Quattrocento Sans"/>
              <a:ea typeface="Quattrocento Sans"/>
              <a:cs typeface="Quattrocento Sans"/>
              <a:sym typeface="Quattrocento Sans"/>
            </a:endParaRPr>
          </a:p>
        </p:txBody>
      </p:sp>
      <p:sp>
        <p:nvSpPr>
          <p:cNvPr id="156" name="Google Shape;156;p18"/>
          <p:cNvSpPr txBox="1"/>
          <p:nvPr/>
        </p:nvSpPr>
        <p:spPr>
          <a:xfrm>
            <a:off x="4346897" y="3748626"/>
            <a:ext cx="2644709" cy="13233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Mix between online learning and traditional face-to-face learning</a:t>
            </a:r>
            <a:endParaRPr b="0" i="0" sz="1800" u="none" cap="none" strike="noStrike">
              <a:solidFill>
                <a:schemeClr val="dk1"/>
              </a:solidFill>
              <a:latin typeface="Quattrocento Sans"/>
              <a:ea typeface="Quattrocento Sans"/>
              <a:cs typeface="Quattrocento Sans"/>
              <a:sym typeface="Quattrocento Sans"/>
            </a:endParaRPr>
          </a:p>
        </p:txBody>
      </p:sp>
      <p:sp>
        <p:nvSpPr>
          <p:cNvPr id="157" name="Google Shape;157;p18"/>
          <p:cNvSpPr txBox="1"/>
          <p:nvPr/>
        </p:nvSpPr>
        <p:spPr>
          <a:xfrm>
            <a:off x="7185934" y="3748626"/>
            <a:ext cx="2644709" cy="10156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Learning done fully offline. = traditional learning</a:t>
            </a:r>
            <a:endParaRPr b="0" i="0" sz="18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9"/>
          <p:cNvSpPr txBox="1"/>
          <p:nvPr/>
        </p:nvSpPr>
        <p:spPr>
          <a:xfrm>
            <a:off x="5157817" y="2027299"/>
            <a:ext cx="1009708" cy="18158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A86"/>
              </a:buClr>
              <a:buSzPts val="4000"/>
              <a:buFont typeface="Quattrocento Sans"/>
              <a:buNone/>
            </a:pPr>
            <a:r>
              <a:rPr b="0" i="0" lang="pt-PT" sz="4000" u="none" cap="none" strike="noStrike">
                <a:solidFill>
                  <a:srgbClr val="29BA86"/>
                </a:solidFill>
                <a:latin typeface="Quattrocento Sans"/>
                <a:ea typeface="Quattrocento Sans"/>
                <a:cs typeface="Quattrocento Sans"/>
                <a:sym typeface="Quattrocento Sans"/>
              </a:rPr>
              <a:t>X</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0" i="0" sz="3600" u="none" cap="none" strike="noStrike">
              <a:solidFill>
                <a:srgbClr val="29BA86"/>
              </a:solidFill>
              <a:latin typeface="Quattrocento Sans"/>
              <a:ea typeface="Quattrocento Sans"/>
              <a:cs typeface="Quattrocento Sans"/>
              <a:sym typeface="Quattrocento Sans"/>
            </a:endParaRPr>
          </a:p>
        </p:txBody>
      </p:sp>
      <p:sp>
        <p:nvSpPr>
          <p:cNvPr id="163" name="Google Shape;163;p19"/>
          <p:cNvSpPr txBox="1"/>
          <p:nvPr/>
        </p:nvSpPr>
        <p:spPr>
          <a:xfrm>
            <a:off x="1136663" y="760418"/>
            <a:ext cx="9947735" cy="18158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29BA86"/>
              </a:buClr>
              <a:buSzPts val="4000"/>
              <a:buFont typeface="Quattrocento Sans"/>
              <a:buNone/>
            </a:pPr>
            <a:r>
              <a:rPr b="1" i="0" lang="pt-PT" sz="4000" u="none" cap="none" strike="noStrike">
                <a:solidFill>
                  <a:srgbClr val="29BA86"/>
                </a:solidFill>
                <a:latin typeface="Quattrocento Sans"/>
                <a:ea typeface="Quattrocento Sans"/>
                <a:cs typeface="Quattrocento Sans"/>
                <a:sym typeface="Quattrocento Sans"/>
              </a:rPr>
              <a:t>Online Learning</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64" name="Google Shape;164;p1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65" name="Google Shape;165;p1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66" name="Google Shape;166;p1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67" name="Google Shape;167;p19"/>
          <p:cNvSpPr txBox="1"/>
          <p:nvPr/>
        </p:nvSpPr>
        <p:spPr>
          <a:xfrm>
            <a:off x="1136663" y="2859622"/>
            <a:ext cx="2533465" cy="282568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pt-PT" sz="2400" u="none" cap="none" strike="noStrike">
                <a:solidFill>
                  <a:srgbClr val="195562"/>
                </a:solidFill>
                <a:latin typeface="Quattrocento Sans"/>
                <a:ea typeface="Quattrocento Sans"/>
                <a:cs typeface="Quattrocento Sans"/>
                <a:sym typeface="Quattrocento Sans"/>
              </a:rPr>
              <a:t>SYNCHRONOUS</a:t>
            </a:r>
            <a:endParaRPr/>
          </a:p>
        </p:txBody>
      </p:sp>
      <p:sp>
        <p:nvSpPr>
          <p:cNvPr id="168" name="Google Shape;168;p19"/>
          <p:cNvSpPr txBox="1"/>
          <p:nvPr/>
        </p:nvSpPr>
        <p:spPr>
          <a:xfrm>
            <a:off x="4170472" y="2820293"/>
            <a:ext cx="2984399" cy="282568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pt-PT" sz="2400" u="none" cap="none" strike="noStrike">
                <a:solidFill>
                  <a:srgbClr val="195562"/>
                </a:solidFill>
                <a:latin typeface="Quattrocento Sans"/>
                <a:ea typeface="Quattrocento Sans"/>
                <a:cs typeface="Quattrocento Sans"/>
                <a:sym typeface="Quattrocento Sans"/>
              </a:rPr>
              <a:t>ASSYNCHRONOUS</a:t>
            </a:r>
            <a:endParaRPr/>
          </a:p>
        </p:txBody>
      </p:sp>
      <p:sp>
        <p:nvSpPr>
          <p:cNvPr id="169" name="Google Shape;169;p19"/>
          <p:cNvSpPr txBox="1"/>
          <p:nvPr/>
        </p:nvSpPr>
        <p:spPr>
          <a:xfrm>
            <a:off x="1081040" y="3241162"/>
            <a:ext cx="2644709"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Classes/ learning activities in real time</a:t>
            </a:r>
            <a:endParaRPr b="0" i="0" sz="1800" u="none" cap="none" strike="noStrike">
              <a:solidFill>
                <a:schemeClr val="dk1"/>
              </a:solidFill>
              <a:latin typeface="Quattrocento Sans"/>
              <a:ea typeface="Quattrocento Sans"/>
              <a:cs typeface="Quattrocento Sans"/>
              <a:sym typeface="Quattrocento Sans"/>
            </a:endParaRPr>
          </a:p>
        </p:txBody>
      </p:sp>
      <p:sp>
        <p:nvSpPr>
          <p:cNvPr id="170" name="Google Shape;170;p19"/>
          <p:cNvSpPr txBox="1"/>
          <p:nvPr/>
        </p:nvSpPr>
        <p:spPr>
          <a:xfrm>
            <a:off x="4340316" y="3213055"/>
            <a:ext cx="2644709" cy="16311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Classes/learning activities are provided online and students complete them posteriorly</a:t>
            </a:r>
            <a:endParaRPr b="0" i="0" sz="1800" u="none" cap="none" strike="noStrike">
              <a:solidFill>
                <a:schemeClr val="dk1"/>
              </a:solidFill>
              <a:latin typeface="Quattrocento Sans"/>
              <a:ea typeface="Quattrocento Sans"/>
              <a:cs typeface="Quattrocento Sans"/>
              <a:sym typeface="Quattrocento Sans"/>
            </a:endParaRPr>
          </a:p>
        </p:txBody>
      </p:sp>
      <p:pic>
        <p:nvPicPr>
          <p:cNvPr descr="Relógio destaque" id="171" name="Google Shape;171;p19"/>
          <p:cNvPicPr preferRelativeResize="0"/>
          <p:nvPr/>
        </p:nvPicPr>
        <p:blipFill rotWithShape="1">
          <a:blip r:embed="rId5">
            <a:alphaModFix/>
          </a:blip>
          <a:srcRect b="0" l="0" r="0" t="0"/>
          <a:stretch/>
        </p:blipFill>
        <p:spPr>
          <a:xfrm>
            <a:off x="2078446" y="2082833"/>
            <a:ext cx="649900" cy="649900"/>
          </a:xfrm>
          <a:prstGeom prst="rect">
            <a:avLst/>
          </a:prstGeom>
          <a:noFill/>
          <a:ln>
            <a:noFill/>
          </a:ln>
        </p:spPr>
      </p:pic>
      <p:pic>
        <p:nvPicPr>
          <p:cNvPr descr="Relógio destaque" id="172" name="Google Shape;172;p19"/>
          <p:cNvPicPr preferRelativeResize="0"/>
          <p:nvPr/>
        </p:nvPicPr>
        <p:blipFill rotWithShape="1">
          <a:blip r:embed="rId5">
            <a:alphaModFix/>
          </a:blip>
          <a:srcRect b="0" l="0" r="0" t="0"/>
          <a:stretch/>
        </p:blipFill>
        <p:spPr>
          <a:xfrm>
            <a:off x="5337721" y="2048625"/>
            <a:ext cx="649900" cy="649900"/>
          </a:xfrm>
          <a:prstGeom prst="rect">
            <a:avLst/>
          </a:prstGeom>
          <a:noFill/>
          <a:ln>
            <a:noFill/>
          </a:ln>
        </p:spPr>
      </p:pic>
      <p:pic>
        <p:nvPicPr>
          <p:cNvPr id="173" name="Google Shape;173;p19"/>
          <p:cNvPicPr preferRelativeResize="0"/>
          <p:nvPr/>
        </p:nvPicPr>
        <p:blipFill rotWithShape="1">
          <a:blip r:embed="rId6">
            <a:alphaModFix/>
          </a:blip>
          <a:srcRect b="0" l="0" r="71473" t="52289"/>
          <a:stretch/>
        </p:blipFill>
        <p:spPr>
          <a:xfrm rot="5400000">
            <a:off x="7321527" y="1987527"/>
            <a:ext cx="3644945" cy="6096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p:nvPr/>
        </p:nvSpPr>
        <p:spPr>
          <a:xfrm>
            <a:off x="3264307" y="1928579"/>
            <a:ext cx="5329084" cy="2436944"/>
          </a:xfrm>
          <a:prstGeom prst="rect">
            <a:avLst/>
          </a:prstGeom>
          <a:solidFill>
            <a:srgbClr val="28B6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9" name="Google Shape;179;p20"/>
          <p:cNvSpPr txBox="1"/>
          <p:nvPr/>
        </p:nvSpPr>
        <p:spPr>
          <a:xfrm>
            <a:off x="867748" y="766991"/>
            <a:ext cx="9947735" cy="18158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A86"/>
              </a:buClr>
              <a:buSzPts val="4000"/>
              <a:buFont typeface="Quattrocento Sans"/>
              <a:buNone/>
            </a:pPr>
            <a:r>
              <a:rPr b="1" i="0" lang="pt-PT" sz="4000" u="none" cap="none" strike="noStrike">
                <a:solidFill>
                  <a:srgbClr val="29BA86"/>
                </a:solidFill>
                <a:latin typeface="Quattrocento Sans"/>
                <a:ea typeface="Quattrocento Sans"/>
                <a:cs typeface="Quattrocento Sans"/>
                <a:sym typeface="Quattrocento Sans"/>
              </a:rPr>
              <a:t>Learning delivery methods</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80" name="Google Shape;180;p2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81" name="Google Shape;181;p2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82" name="Google Shape;182;p2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83" name="Google Shape;183;p20"/>
          <p:cNvSpPr txBox="1"/>
          <p:nvPr/>
        </p:nvSpPr>
        <p:spPr>
          <a:xfrm rot="-5400000">
            <a:off x="5392159" y="3016265"/>
            <a:ext cx="3875203" cy="2615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100"/>
              <a:buFont typeface="Quattrocento Sans"/>
              <a:buNone/>
            </a:pPr>
            <a:r>
              <a:rPr b="0" i="0" lang="pt-PT" sz="1100" u="sng" cap="none" strike="noStrike">
                <a:solidFill>
                  <a:schemeClr val="hlink"/>
                </a:solidFill>
                <a:latin typeface="Quattrocento Sans"/>
                <a:ea typeface="Quattrocento Sans"/>
                <a:cs typeface="Quattrocento Sans"/>
                <a:sym typeface="Quattrocento Sans"/>
                <a:hlinkClick r:id="rId5"/>
              </a:rPr>
              <a:t>Watch video</a:t>
            </a:r>
            <a:endParaRPr b="0" i="0" sz="1050" u="none" cap="none" strike="noStrike">
              <a:solidFill>
                <a:schemeClr val="lt1"/>
              </a:solidFill>
              <a:latin typeface="Quattrocento Sans"/>
              <a:ea typeface="Quattrocento Sans"/>
              <a:cs typeface="Quattrocento Sans"/>
              <a:sym typeface="Quattrocento Sans"/>
            </a:endParaRPr>
          </a:p>
        </p:txBody>
      </p:sp>
      <p:pic>
        <p:nvPicPr>
          <p:cNvPr id="184" name="Google Shape;184;p20" title="Learning Delivery Methods - Face to Face vs. Hybrid vs. Online"/>
          <p:cNvPicPr preferRelativeResize="0"/>
          <p:nvPr/>
        </p:nvPicPr>
        <p:blipFill rotWithShape="1">
          <a:blip r:embed="rId6">
            <a:alphaModFix/>
          </a:blip>
          <a:srcRect b="0" l="0" r="0" t="0"/>
          <a:stretch/>
        </p:blipFill>
        <p:spPr>
          <a:xfrm>
            <a:off x="3533217" y="2137135"/>
            <a:ext cx="3515032" cy="1985993"/>
          </a:xfrm>
          <a:prstGeom prst="rect">
            <a:avLst/>
          </a:prstGeom>
          <a:noFill/>
          <a:ln>
            <a:noFill/>
          </a:ln>
        </p:spPr>
      </p:pic>
      <p:pic>
        <p:nvPicPr>
          <p:cNvPr id="185" name="Google Shape;185;p20"/>
          <p:cNvPicPr preferRelativeResize="0"/>
          <p:nvPr/>
        </p:nvPicPr>
        <p:blipFill rotWithShape="1">
          <a:blip r:embed="rId7">
            <a:alphaModFix/>
          </a:blip>
          <a:srcRect b="4527" l="0" r="71473" t="52289"/>
          <a:stretch/>
        </p:blipFill>
        <p:spPr>
          <a:xfrm rot="10800000">
            <a:off x="8392206" y="1928579"/>
            <a:ext cx="3644945" cy="55175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91" name="Google Shape;191;p2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2" name="Google Shape;192;p2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93" name="Google Shape;193;p21"/>
          <p:cNvSpPr txBox="1"/>
          <p:nvPr/>
        </p:nvSpPr>
        <p:spPr>
          <a:xfrm>
            <a:off x="1620612" y="735034"/>
            <a:ext cx="8516445" cy="12926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B89"/>
              </a:buClr>
              <a:buSzPts val="3600"/>
              <a:buFont typeface="Quattrocento Sans"/>
              <a:buNone/>
            </a:pPr>
            <a:r>
              <a:rPr b="1" i="0" lang="pt-PT" sz="3600" u="none" cap="none" strike="noStrike">
                <a:solidFill>
                  <a:srgbClr val="29BB89"/>
                </a:solidFill>
                <a:latin typeface="Quattrocento Sans"/>
                <a:ea typeface="Quattrocento Sans"/>
                <a:cs typeface="Quattrocento Sans"/>
                <a:sym typeface="Quattrocento Sans"/>
              </a:rPr>
              <a:t>QUESTION</a:t>
            </a:r>
            <a:endParaRPr b="1" i="0" sz="3600" u="none" cap="none" strike="noStrike">
              <a:solidFill>
                <a:srgbClr val="29BB89"/>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2400"/>
              <a:buFont typeface="Calibri"/>
              <a:buNone/>
            </a:pPr>
            <a:r>
              <a:t/>
            </a:r>
            <a:endParaRPr b="0" i="0" sz="2400" u="none" cap="none" strike="noStrike">
              <a:solidFill>
                <a:srgbClr val="195562"/>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194" name="Google Shape;194;p21"/>
          <p:cNvPicPr preferRelativeResize="0"/>
          <p:nvPr/>
        </p:nvPicPr>
        <p:blipFill rotWithShape="1">
          <a:blip r:embed="rId5">
            <a:alphaModFix/>
          </a:blip>
          <a:srcRect b="0" l="0" r="71473" t="52289"/>
          <a:stretch/>
        </p:blipFill>
        <p:spPr>
          <a:xfrm rot="5400000">
            <a:off x="7321527" y="1987527"/>
            <a:ext cx="3644945" cy="6096001"/>
          </a:xfrm>
          <a:prstGeom prst="rect">
            <a:avLst/>
          </a:prstGeom>
          <a:noFill/>
          <a:ln>
            <a:noFill/>
          </a:ln>
        </p:spPr>
      </p:pic>
      <p:sp>
        <p:nvSpPr>
          <p:cNvPr id="195" name="Google Shape;195;p21"/>
          <p:cNvSpPr txBox="1"/>
          <p:nvPr/>
        </p:nvSpPr>
        <p:spPr>
          <a:xfrm rot="-1269868">
            <a:off x="-384091" y="299159"/>
            <a:ext cx="8516445" cy="13233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B89"/>
              </a:buClr>
              <a:buSzPts val="8000"/>
              <a:buFont typeface="Quattrocento Sans"/>
              <a:buNone/>
            </a:pPr>
            <a:r>
              <a:rPr b="1" i="0" lang="pt-PT" sz="8000" u="none" cap="none" strike="noStrike">
                <a:solidFill>
                  <a:srgbClr val="29BB89"/>
                </a:solidFill>
                <a:latin typeface="Quattrocento Sans"/>
                <a:ea typeface="Quattrocento Sans"/>
                <a:cs typeface="Quattrocento Sans"/>
                <a:sym typeface="Quattrocento Sans"/>
              </a:rPr>
              <a:t>?</a:t>
            </a:r>
            <a:endParaRPr b="0" i="0" sz="4800" u="none" cap="none" strike="noStrike">
              <a:solidFill>
                <a:schemeClr val="dk1"/>
              </a:solidFill>
              <a:latin typeface="Arial"/>
              <a:ea typeface="Arial"/>
              <a:cs typeface="Arial"/>
              <a:sym typeface="Arial"/>
            </a:endParaRPr>
          </a:p>
        </p:txBody>
      </p:sp>
      <p:sp>
        <p:nvSpPr>
          <p:cNvPr id="196" name="Google Shape;196;p21"/>
          <p:cNvSpPr txBox="1"/>
          <p:nvPr/>
        </p:nvSpPr>
        <p:spPr>
          <a:xfrm>
            <a:off x="1217490" y="2125369"/>
            <a:ext cx="6272784" cy="282568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0" i="0" lang="pt-PT" sz="2400" u="none" cap="none" strike="noStrike">
                <a:solidFill>
                  <a:srgbClr val="195562"/>
                </a:solidFill>
                <a:latin typeface="Quattrocento Sans"/>
                <a:ea typeface="Quattrocento Sans"/>
                <a:cs typeface="Quattrocento Sans"/>
                <a:sym typeface="Quattrocento Sans"/>
              </a:rPr>
              <a:t>Do you have previous experience teaching online?</a:t>
            </a:r>
            <a:endParaRPr/>
          </a:p>
          <a:p>
            <a:pPr indent="0" lvl="0" marL="0" marR="0" rtl="0" algn="l">
              <a:lnSpc>
                <a:spcPct val="90000"/>
              </a:lnSpc>
              <a:spcBef>
                <a:spcPts val="600"/>
              </a:spcBef>
              <a:spcAft>
                <a:spcPts val="0"/>
              </a:spcAft>
              <a:buNone/>
            </a:pPr>
            <a:r>
              <a:t/>
            </a:r>
            <a:endParaRPr b="0" i="0" sz="2400" u="none" cap="none" strike="noStrike">
              <a:solidFill>
                <a:srgbClr val="195562"/>
              </a:solidFill>
              <a:latin typeface="Quattrocento Sans"/>
              <a:ea typeface="Quattrocento Sans"/>
              <a:cs typeface="Quattrocento Sans"/>
              <a:sym typeface="Quattrocento Sans"/>
            </a:endParaRPr>
          </a:p>
          <a:p>
            <a:pPr indent="0" lvl="0" marL="0" marR="0" rtl="0" algn="l">
              <a:lnSpc>
                <a:spcPct val="90000"/>
              </a:lnSpc>
              <a:spcBef>
                <a:spcPts val="600"/>
              </a:spcBef>
              <a:spcAft>
                <a:spcPts val="600"/>
              </a:spcAft>
              <a:buNone/>
            </a:pPr>
            <a:r>
              <a:rPr b="0" i="0" lang="pt-PT" sz="2400" u="none" cap="none" strike="noStrike">
                <a:solidFill>
                  <a:srgbClr val="195562"/>
                </a:solidFill>
                <a:latin typeface="Quattrocento Sans"/>
                <a:ea typeface="Quattrocento Sans"/>
                <a:cs typeface="Quattrocento Sans"/>
                <a:sym typeface="Quattrocento Sans"/>
              </a:rPr>
              <a:t>Which difficulties did you face when working in an online environment?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